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</p:embeddedFont>
    <p:embeddedFont>
      <p:font typeface="Montserrat Bold" panose="020B0604020202020204" charset="0"/>
      <p:regular r:id="rId39"/>
    </p:embeddedFont>
    <p:embeddedFont>
      <p:font typeface="Noto Serif Display" panose="020B0604020202020204"/>
      <p:regular r:id="rId40"/>
    </p:embeddedFont>
    <p:embeddedFont>
      <p:font typeface="Poppins" panose="020B0604020202020204" charset="0"/>
      <p:regular r:id="rId41"/>
    </p:embeddedFont>
    <p:embeddedFont>
      <p:font typeface="Poppi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>
              <a:lnSpc>
                <a:spcPts val="5179"/>
              </a:lnSpc>
            </a:pP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Họ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Tên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Phạm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Như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Ý </a:t>
            </a:r>
          </a:p>
          <a:p>
            <a:pPr algn="l">
              <a:lnSpc>
                <a:spcPts val="5179"/>
              </a:lnSpc>
            </a:pP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spc="184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3699" spc="18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42282"/>
            <a:ext cx="1818239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3945" y="5613727"/>
            <a:ext cx="990010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ThS. Nguyễn Ngọc Đan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931" y="1611957"/>
            <a:ext cx="7646324" cy="84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8207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42" y="601143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91" y="9373179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939580" y="1737859"/>
            <a:ext cx="13501456" cy="3412044"/>
            <a:chOff x="0" y="0"/>
            <a:chExt cx="20015116" cy="5058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015116" cy="5058154"/>
            </a:xfrm>
            <a:custGeom>
              <a:avLst/>
              <a:gdLst/>
              <a:ahLst/>
              <a:cxnLst/>
              <a:rect l="l" t="t" r="r" b="b"/>
              <a:pathLst>
                <a:path w="20015116" h="5058154">
                  <a:moveTo>
                    <a:pt x="4587" y="0"/>
                  </a:moveTo>
                  <a:lnTo>
                    <a:pt x="20010529" y="0"/>
                  </a:lnTo>
                  <a:cubicBezTo>
                    <a:pt x="20013062" y="0"/>
                    <a:pt x="20015116" y="2054"/>
                    <a:pt x="20015116" y="4587"/>
                  </a:cubicBezTo>
                  <a:lnTo>
                    <a:pt x="20015116" y="5053567"/>
                  </a:lnTo>
                  <a:cubicBezTo>
                    <a:pt x="20015116" y="5054784"/>
                    <a:pt x="20014633" y="5055951"/>
                    <a:pt x="20013772" y="5056811"/>
                  </a:cubicBezTo>
                  <a:cubicBezTo>
                    <a:pt x="20012912" y="5057671"/>
                    <a:pt x="20011746" y="5058154"/>
                    <a:pt x="20010529" y="5058154"/>
                  </a:cubicBezTo>
                  <a:lnTo>
                    <a:pt x="4587" y="5058154"/>
                  </a:lnTo>
                  <a:cubicBezTo>
                    <a:pt x="2054" y="5058154"/>
                    <a:pt x="0" y="5056101"/>
                    <a:pt x="0" y="5053567"/>
                  </a:cubicBezTo>
                  <a:lnTo>
                    <a:pt x="0" y="4587"/>
                  </a:lnTo>
                  <a:cubicBezTo>
                    <a:pt x="0" y="2054"/>
                    <a:pt x="2054" y="0"/>
                    <a:pt x="4587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71450"/>
              <a:ext cx="20015116" cy="52296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trình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bước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còn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rườm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rà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yêu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không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Tính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đơn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một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số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còn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chi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phụ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trung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toàn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nút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“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Mua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”.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58630" y="5846256"/>
            <a:ext cx="13501456" cy="3412044"/>
            <a:chOff x="0" y="0"/>
            <a:chExt cx="20015116" cy="50581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15116" cy="5058154"/>
            </a:xfrm>
            <a:custGeom>
              <a:avLst/>
              <a:gdLst/>
              <a:ahLst/>
              <a:cxnLst/>
              <a:rect l="l" t="t" r="r" b="b"/>
              <a:pathLst>
                <a:path w="20015116" h="5058154">
                  <a:moveTo>
                    <a:pt x="4587" y="0"/>
                  </a:moveTo>
                  <a:lnTo>
                    <a:pt x="20010529" y="0"/>
                  </a:lnTo>
                  <a:cubicBezTo>
                    <a:pt x="20013062" y="0"/>
                    <a:pt x="20015116" y="2054"/>
                    <a:pt x="20015116" y="4587"/>
                  </a:cubicBezTo>
                  <a:lnTo>
                    <a:pt x="20015116" y="5053567"/>
                  </a:lnTo>
                  <a:cubicBezTo>
                    <a:pt x="20015116" y="5054784"/>
                    <a:pt x="20014633" y="5055951"/>
                    <a:pt x="20013772" y="5056811"/>
                  </a:cubicBezTo>
                  <a:cubicBezTo>
                    <a:pt x="20012912" y="5057671"/>
                    <a:pt x="20011746" y="5058154"/>
                    <a:pt x="20010529" y="5058154"/>
                  </a:cubicBezTo>
                  <a:lnTo>
                    <a:pt x="4587" y="5058154"/>
                  </a:lnTo>
                  <a:cubicBezTo>
                    <a:pt x="2054" y="5058154"/>
                    <a:pt x="0" y="5056101"/>
                    <a:pt x="0" y="5053567"/>
                  </a:cubicBezTo>
                  <a:lnTo>
                    <a:pt x="0" y="4587"/>
                  </a:lnTo>
                  <a:cubicBezTo>
                    <a:pt x="0" y="2054"/>
                    <a:pt x="2054" y="0"/>
                    <a:pt x="4587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20015116" cy="52296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Tối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hóa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Ưu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tiên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quy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nhanh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gọn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nhất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thể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Tập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trung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rõ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giúp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chốt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dễ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hơn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4542" y="2516158"/>
            <a:ext cx="3120521" cy="1960905"/>
            <a:chOff x="0" y="0"/>
            <a:chExt cx="4625990" cy="29069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5990" cy="2906927"/>
            </a:xfrm>
            <a:custGeom>
              <a:avLst/>
              <a:gdLst/>
              <a:ahLst/>
              <a:cxnLst/>
              <a:rect l="l" t="t" r="r" b="b"/>
              <a:pathLst>
                <a:path w="4625990" h="2906927">
                  <a:moveTo>
                    <a:pt x="163744" y="0"/>
                  </a:moveTo>
                  <a:lnTo>
                    <a:pt x="4462246" y="0"/>
                  </a:lnTo>
                  <a:cubicBezTo>
                    <a:pt x="4505673" y="0"/>
                    <a:pt x="4547322" y="17252"/>
                    <a:pt x="4578030" y="47960"/>
                  </a:cubicBezTo>
                  <a:cubicBezTo>
                    <a:pt x="4608738" y="78667"/>
                    <a:pt x="4625990" y="120316"/>
                    <a:pt x="4625990" y="163744"/>
                  </a:cubicBezTo>
                  <a:lnTo>
                    <a:pt x="4625990" y="2743183"/>
                  </a:lnTo>
                  <a:cubicBezTo>
                    <a:pt x="4625990" y="2786611"/>
                    <a:pt x="4608738" y="2828260"/>
                    <a:pt x="4578030" y="2858968"/>
                  </a:cubicBezTo>
                  <a:cubicBezTo>
                    <a:pt x="4547322" y="2889676"/>
                    <a:pt x="4505673" y="2906927"/>
                    <a:pt x="4462246" y="2906927"/>
                  </a:cubicBezTo>
                  <a:lnTo>
                    <a:pt x="163744" y="2906927"/>
                  </a:lnTo>
                  <a:cubicBezTo>
                    <a:pt x="120316" y="2906927"/>
                    <a:pt x="78667" y="2889676"/>
                    <a:pt x="47960" y="2858968"/>
                  </a:cubicBezTo>
                  <a:cubicBezTo>
                    <a:pt x="17252" y="2828260"/>
                    <a:pt x="0" y="2786611"/>
                    <a:pt x="0" y="2743183"/>
                  </a:cubicBezTo>
                  <a:lnTo>
                    <a:pt x="0" y="163744"/>
                  </a:lnTo>
                  <a:cubicBezTo>
                    <a:pt x="0" y="120316"/>
                    <a:pt x="17252" y="78667"/>
                    <a:pt x="47960" y="47960"/>
                  </a:cubicBezTo>
                  <a:cubicBezTo>
                    <a:pt x="78667" y="17252"/>
                    <a:pt x="120316" y="0"/>
                    <a:pt x="16374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80975"/>
              <a:ext cx="4625990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Cơ hội </a:t>
              </a:r>
            </a:p>
            <a:p>
              <a:pPr algn="ctr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cải thiện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4542" y="6410539"/>
            <a:ext cx="3120521" cy="1960905"/>
            <a:chOff x="0" y="0"/>
            <a:chExt cx="4625990" cy="29069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5990" cy="2906927"/>
            </a:xfrm>
            <a:custGeom>
              <a:avLst/>
              <a:gdLst/>
              <a:ahLst/>
              <a:cxnLst/>
              <a:rect l="l" t="t" r="r" b="b"/>
              <a:pathLst>
                <a:path w="4625990" h="2906927">
                  <a:moveTo>
                    <a:pt x="163744" y="0"/>
                  </a:moveTo>
                  <a:lnTo>
                    <a:pt x="4462246" y="0"/>
                  </a:lnTo>
                  <a:cubicBezTo>
                    <a:pt x="4505673" y="0"/>
                    <a:pt x="4547322" y="17252"/>
                    <a:pt x="4578030" y="47960"/>
                  </a:cubicBezTo>
                  <a:cubicBezTo>
                    <a:pt x="4608738" y="78667"/>
                    <a:pt x="4625990" y="120316"/>
                    <a:pt x="4625990" y="163744"/>
                  </a:cubicBezTo>
                  <a:lnTo>
                    <a:pt x="4625990" y="2743183"/>
                  </a:lnTo>
                  <a:cubicBezTo>
                    <a:pt x="4625990" y="2786611"/>
                    <a:pt x="4608738" y="2828260"/>
                    <a:pt x="4578030" y="2858968"/>
                  </a:cubicBezTo>
                  <a:cubicBezTo>
                    <a:pt x="4547322" y="2889676"/>
                    <a:pt x="4505673" y="2906927"/>
                    <a:pt x="4462246" y="2906927"/>
                  </a:cubicBezTo>
                  <a:lnTo>
                    <a:pt x="163744" y="2906927"/>
                  </a:lnTo>
                  <a:cubicBezTo>
                    <a:pt x="120316" y="2906927"/>
                    <a:pt x="78667" y="2889676"/>
                    <a:pt x="47960" y="2858968"/>
                  </a:cubicBezTo>
                  <a:cubicBezTo>
                    <a:pt x="17252" y="2828260"/>
                    <a:pt x="0" y="2786611"/>
                    <a:pt x="0" y="2743183"/>
                  </a:cubicBezTo>
                  <a:lnTo>
                    <a:pt x="0" y="163744"/>
                  </a:lnTo>
                  <a:cubicBezTo>
                    <a:pt x="0" y="120316"/>
                    <a:pt x="17252" y="78667"/>
                    <a:pt x="47960" y="47960"/>
                  </a:cubicBezTo>
                  <a:cubicBezTo>
                    <a:pt x="78667" y="17252"/>
                    <a:pt x="120316" y="0"/>
                    <a:pt x="16374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80975"/>
              <a:ext cx="4625990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 pháp cho đồ án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293" y="2868683"/>
            <a:ext cx="6271726" cy="4217736"/>
          </a:xfrm>
          <a:custGeom>
            <a:avLst/>
            <a:gdLst/>
            <a:ahLst/>
            <a:cxnLst/>
            <a:rect l="l" t="t" r="r" b="b"/>
            <a:pathLst>
              <a:path w="6271726" h="4217736">
                <a:moveTo>
                  <a:pt x="0" y="0"/>
                </a:moveTo>
                <a:lnTo>
                  <a:pt x="6271726" y="0"/>
                </a:lnTo>
                <a:lnTo>
                  <a:pt x="6271726" y="4217735"/>
                </a:lnTo>
                <a:lnTo>
                  <a:pt x="0" y="421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17" y="7921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CÔNG NGHỆ GIAO DIỆN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06191" y="6241398"/>
            <a:ext cx="9202573" cy="1960905"/>
            <a:chOff x="0" y="0"/>
            <a:chExt cx="13642274" cy="2906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2274" cy="2906927"/>
            </a:xfrm>
            <a:custGeom>
              <a:avLst/>
              <a:gdLst/>
              <a:ahLst/>
              <a:cxnLst/>
              <a:rect l="l" t="t" r="r" b="b"/>
              <a:pathLst>
                <a:path w="13642274" h="29069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900197"/>
                  </a:lnTo>
                  <a:cubicBezTo>
                    <a:pt x="13642274" y="2901982"/>
                    <a:pt x="13641566" y="2903694"/>
                    <a:pt x="13640302" y="2904956"/>
                  </a:cubicBezTo>
                  <a:cubicBezTo>
                    <a:pt x="13639040" y="2906218"/>
                    <a:pt x="13637329" y="2906927"/>
                    <a:pt x="13635544" y="2906927"/>
                  </a:cubicBezTo>
                  <a:lnTo>
                    <a:pt x="6730" y="2906927"/>
                  </a:lnTo>
                  <a:cubicBezTo>
                    <a:pt x="4945" y="2906927"/>
                    <a:pt x="3233" y="2906218"/>
                    <a:pt x="1971" y="2904956"/>
                  </a:cubicBezTo>
                  <a:cubicBezTo>
                    <a:pt x="709" y="2903694"/>
                    <a:pt x="0" y="2901982"/>
                    <a:pt x="0" y="29001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13642274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JavaScript: </a:t>
              </a:r>
            </a:p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 tính tương tác người dùng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6191" y="2176741"/>
            <a:ext cx="9202573" cy="1383884"/>
            <a:chOff x="0" y="0"/>
            <a:chExt cx="13642274" cy="20515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42274" cy="2051527"/>
            </a:xfrm>
            <a:custGeom>
              <a:avLst/>
              <a:gdLst/>
              <a:ahLst/>
              <a:cxnLst/>
              <a:rect l="l" t="t" r="r" b="b"/>
              <a:pathLst>
                <a:path w="13642274" h="20515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044797"/>
                  </a:lnTo>
                  <a:cubicBezTo>
                    <a:pt x="13642274" y="2048514"/>
                    <a:pt x="13639260" y="2051527"/>
                    <a:pt x="13635544" y="2051527"/>
                  </a:cubicBezTo>
                  <a:lnTo>
                    <a:pt x="6730" y="2051527"/>
                  </a:lnTo>
                  <a:cubicBezTo>
                    <a:pt x="4945" y="2051527"/>
                    <a:pt x="3233" y="2050818"/>
                    <a:pt x="1971" y="2049556"/>
                  </a:cubicBezTo>
                  <a:cubicBezTo>
                    <a:pt x="709" y="2048293"/>
                    <a:pt x="0" y="2046581"/>
                    <a:pt x="0" y="20447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13642274" cy="22325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HTML5: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Xây dựng cấu trúc trang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06191" y="3927872"/>
            <a:ext cx="9202573" cy="1960905"/>
            <a:chOff x="0" y="0"/>
            <a:chExt cx="13642274" cy="29069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42274" cy="2906927"/>
            </a:xfrm>
            <a:custGeom>
              <a:avLst/>
              <a:gdLst/>
              <a:ahLst/>
              <a:cxnLst/>
              <a:rect l="l" t="t" r="r" b="b"/>
              <a:pathLst>
                <a:path w="13642274" h="29069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900197"/>
                  </a:lnTo>
                  <a:cubicBezTo>
                    <a:pt x="13642274" y="2901982"/>
                    <a:pt x="13641566" y="2903694"/>
                    <a:pt x="13640302" y="2904956"/>
                  </a:cubicBezTo>
                  <a:cubicBezTo>
                    <a:pt x="13639040" y="2906218"/>
                    <a:pt x="13637329" y="2906927"/>
                    <a:pt x="13635544" y="2906927"/>
                  </a:cubicBezTo>
                  <a:lnTo>
                    <a:pt x="6730" y="2906927"/>
                  </a:lnTo>
                  <a:cubicBezTo>
                    <a:pt x="4945" y="2906927"/>
                    <a:pt x="3233" y="2906218"/>
                    <a:pt x="1971" y="2904956"/>
                  </a:cubicBezTo>
                  <a:cubicBezTo>
                    <a:pt x="709" y="2903694"/>
                    <a:pt x="0" y="2901982"/>
                    <a:pt x="0" y="29001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3642274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CSS3 &amp; Bootstrap 5: </a:t>
              </a:r>
            </a:p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 kế giao diện Responsive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7883" y="2281083"/>
            <a:ext cx="10531840" cy="2462644"/>
            <a:chOff x="0" y="0"/>
            <a:chExt cx="15612835" cy="3650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12835" cy="3650724"/>
            </a:xfrm>
            <a:custGeom>
              <a:avLst/>
              <a:gdLst/>
              <a:ahLst/>
              <a:cxnLst/>
              <a:rect l="l" t="t" r="r" b="b"/>
              <a:pathLst>
                <a:path w="15612835" h="3650724">
                  <a:moveTo>
                    <a:pt x="5881" y="0"/>
                  </a:moveTo>
                  <a:lnTo>
                    <a:pt x="15606954" y="0"/>
                  </a:lnTo>
                  <a:cubicBezTo>
                    <a:pt x="15610202" y="0"/>
                    <a:pt x="15612835" y="2633"/>
                    <a:pt x="15612835" y="5881"/>
                  </a:cubicBezTo>
                  <a:lnTo>
                    <a:pt x="15612835" y="3644844"/>
                  </a:lnTo>
                  <a:cubicBezTo>
                    <a:pt x="15612835" y="3648092"/>
                    <a:pt x="15610202" y="3650724"/>
                    <a:pt x="15606954" y="3650724"/>
                  </a:cubicBezTo>
                  <a:lnTo>
                    <a:pt x="5881" y="3650724"/>
                  </a:lnTo>
                  <a:cubicBezTo>
                    <a:pt x="4321" y="3650724"/>
                    <a:pt x="2825" y="3650105"/>
                    <a:pt x="1722" y="3649002"/>
                  </a:cubicBezTo>
                  <a:cubicBezTo>
                    <a:pt x="620" y="3647899"/>
                    <a:pt x="0" y="3646403"/>
                    <a:pt x="0" y="3644844"/>
                  </a:cubicBezTo>
                  <a:lnTo>
                    <a:pt x="0" y="5881"/>
                  </a:lnTo>
                  <a:cubicBezTo>
                    <a:pt x="0" y="2633"/>
                    <a:pt x="2633" y="0"/>
                    <a:pt x="5881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5612835" cy="383169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799"/>
                </a:lnSpc>
              </a:pPr>
              <a:r>
                <a:rPr lang="en-US" sz="3900" b="1" spc="67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PHP</a:t>
              </a:r>
            </a:p>
            <a:p>
              <a:pPr algn="l">
                <a:lnSpc>
                  <a:spcPts val="6799"/>
                </a:lnSpc>
              </a:pP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Ngôn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ngữ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lập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xử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phía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máy</a:t>
              </a:r>
              <a:r>
                <a:rPr lang="en-US" sz="3900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chủ</a:t>
              </a:r>
              <a:endParaRPr lang="en-US" sz="3900" spc="6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289402" y="2881175"/>
            <a:ext cx="3208916" cy="1732815"/>
          </a:xfrm>
          <a:custGeom>
            <a:avLst/>
            <a:gdLst/>
            <a:ahLst/>
            <a:cxnLst/>
            <a:rect l="l" t="t" r="r" b="b"/>
            <a:pathLst>
              <a:path w="3208916" h="1732815">
                <a:moveTo>
                  <a:pt x="0" y="0"/>
                </a:moveTo>
                <a:lnTo>
                  <a:pt x="3208916" y="0"/>
                </a:lnTo>
                <a:lnTo>
                  <a:pt x="3208916" y="1732815"/>
                </a:lnTo>
                <a:lnTo>
                  <a:pt x="0" y="173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2212" y="5557955"/>
            <a:ext cx="4528046" cy="2547026"/>
          </a:xfrm>
          <a:custGeom>
            <a:avLst/>
            <a:gdLst/>
            <a:ahLst/>
            <a:cxnLst/>
            <a:rect l="l" t="t" r="r" b="b"/>
            <a:pathLst>
              <a:path w="4528046" h="2547026">
                <a:moveTo>
                  <a:pt x="0" y="0"/>
                </a:moveTo>
                <a:lnTo>
                  <a:pt x="4528046" y="0"/>
                </a:lnTo>
                <a:lnTo>
                  <a:pt x="4528046" y="2547026"/>
                </a:lnTo>
                <a:lnTo>
                  <a:pt x="0" y="2547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385" y="74609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3.3. CÔNG NGHỆ HỆ THỐNG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10260" y="5557955"/>
            <a:ext cx="10379463" cy="2891282"/>
            <a:chOff x="0" y="0"/>
            <a:chExt cx="15386945" cy="4286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86945" cy="4286156"/>
            </a:xfrm>
            <a:custGeom>
              <a:avLst/>
              <a:gdLst/>
              <a:ahLst/>
              <a:cxnLst/>
              <a:rect l="l" t="t" r="r" b="b"/>
              <a:pathLst>
                <a:path w="15386945" h="4286156">
                  <a:moveTo>
                    <a:pt x="4475" y="0"/>
                  </a:moveTo>
                  <a:lnTo>
                    <a:pt x="15382469" y="0"/>
                  </a:lnTo>
                  <a:cubicBezTo>
                    <a:pt x="15384942" y="0"/>
                    <a:pt x="15386945" y="2004"/>
                    <a:pt x="15386945" y="4475"/>
                  </a:cubicBezTo>
                  <a:lnTo>
                    <a:pt x="15386945" y="4281681"/>
                  </a:lnTo>
                  <a:cubicBezTo>
                    <a:pt x="15386945" y="4284152"/>
                    <a:pt x="15384942" y="4286156"/>
                    <a:pt x="15382469" y="4286156"/>
                  </a:cubicBezTo>
                  <a:lnTo>
                    <a:pt x="4475" y="4286156"/>
                  </a:lnTo>
                  <a:cubicBezTo>
                    <a:pt x="2004" y="4286156"/>
                    <a:pt x="0" y="4284152"/>
                    <a:pt x="0" y="4281681"/>
                  </a:cubicBezTo>
                  <a:lnTo>
                    <a:pt x="0" y="4475"/>
                  </a:lnTo>
                  <a:cubicBezTo>
                    <a:pt x="0" y="2004"/>
                    <a:pt x="2004" y="0"/>
                    <a:pt x="4475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15386945" cy="44671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799"/>
                </a:lnSpc>
              </a:pPr>
              <a:r>
                <a:rPr lang="en-US" sz="3999" b="1" spc="67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MySQL</a:t>
              </a:r>
            </a:p>
            <a:p>
              <a:pPr algn="ctr">
                <a:lnSpc>
                  <a:spcPts val="6799"/>
                </a:lnSpc>
              </a:pP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Hệ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trị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cơ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sở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dữ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liệu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lưu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trữ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sản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phẩm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999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999" spc="6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543433">
            <a:off x="-4207455" y="7709833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23690"/>
            <a:ext cx="3407041" cy="4461409"/>
            <a:chOff x="0" y="0"/>
            <a:chExt cx="5050738" cy="6613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738" cy="6613778"/>
            </a:xfrm>
            <a:custGeom>
              <a:avLst/>
              <a:gdLst/>
              <a:ahLst/>
              <a:cxnLst/>
              <a:rect l="l" t="t" r="r" b="b"/>
              <a:pathLst>
                <a:path w="5050738" h="6613778">
                  <a:moveTo>
                    <a:pt x="149974" y="0"/>
                  </a:moveTo>
                  <a:lnTo>
                    <a:pt x="4900764" y="0"/>
                  </a:lnTo>
                  <a:cubicBezTo>
                    <a:pt x="4940540" y="0"/>
                    <a:pt x="4978686" y="15801"/>
                    <a:pt x="5006812" y="43926"/>
                  </a:cubicBezTo>
                  <a:cubicBezTo>
                    <a:pt x="5034938" y="72052"/>
                    <a:pt x="5050738" y="110198"/>
                    <a:pt x="5050738" y="149974"/>
                  </a:cubicBezTo>
                  <a:lnTo>
                    <a:pt x="5050738" y="6463804"/>
                  </a:lnTo>
                  <a:cubicBezTo>
                    <a:pt x="5050738" y="6503580"/>
                    <a:pt x="5034938" y="6541726"/>
                    <a:pt x="5006812" y="6569852"/>
                  </a:cubicBezTo>
                  <a:cubicBezTo>
                    <a:pt x="4978686" y="6597977"/>
                    <a:pt x="4940540" y="6613778"/>
                    <a:pt x="4900764" y="6613778"/>
                  </a:cubicBezTo>
                  <a:lnTo>
                    <a:pt x="149974" y="6613778"/>
                  </a:lnTo>
                  <a:cubicBezTo>
                    <a:pt x="110198" y="6613778"/>
                    <a:pt x="72052" y="6597977"/>
                    <a:pt x="43926" y="6569852"/>
                  </a:cubicBezTo>
                  <a:cubicBezTo>
                    <a:pt x="15801" y="6541726"/>
                    <a:pt x="0" y="6503580"/>
                    <a:pt x="0" y="6463804"/>
                  </a:cubicBezTo>
                  <a:lnTo>
                    <a:pt x="0" y="149974"/>
                  </a:lnTo>
                  <a:cubicBezTo>
                    <a:pt x="0" y="110198"/>
                    <a:pt x="15801" y="72052"/>
                    <a:pt x="43926" y="43926"/>
                  </a:cubicBezTo>
                  <a:cubicBezTo>
                    <a:pt x="72052" y="15801"/>
                    <a:pt x="110198" y="0"/>
                    <a:pt x="1499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5050738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Tạo </a:t>
              </a:r>
            </a:p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môi trường máy chủ cục bộ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561119"/>
            <a:ext cx="1011281" cy="875196"/>
          </a:xfrm>
          <a:custGeom>
            <a:avLst/>
            <a:gdLst/>
            <a:ahLst/>
            <a:cxnLst/>
            <a:rect l="l" t="t" r="r" b="b"/>
            <a:pathLst>
              <a:path w="1011281" h="875196">
                <a:moveTo>
                  <a:pt x="0" y="0"/>
                </a:moveTo>
                <a:lnTo>
                  <a:pt x="1011281" y="0"/>
                </a:lnTo>
                <a:lnTo>
                  <a:pt x="1011281" y="875197"/>
                </a:lnTo>
                <a:lnTo>
                  <a:pt x="0" y="87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40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50711" y="2327802"/>
            <a:ext cx="1152422" cy="1341831"/>
          </a:xfrm>
          <a:custGeom>
            <a:avLst/>
            <a:gdLst/>
            <a:ahLst/>
            <a:cxnLst/>
            <a:rect l="l" t="t" r="r" b="b"/>
            <a:pathLst>
              <a:path w="1152422" h="1341831">
                <a:moveTo>
                  <a:pt x="0" y="0"/>
                </a:moveTo>
                <a:lnTo>
                  <a:pt x="1152422" y="0"/>
                </a:lnTo>
                <a:lnTo>
                  <a:pt x="1152422" y="1341831"/>
                </a:lnTo>
                <a:lnTo>
                  <a:pt x="0" y="1341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80" t="-25389" r="-191724" b="-190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39033" y="2425034"/>
            <a:ext cx="1011281" cy="1011281"/>
          </a:xfrm>
          <a:custGeom>
            <a:avLst/>
            <a:gdLst/>
            <a:ahLst/>
            <a:cxnLst/>
            <a:rect l="l" t="t" r="r" b="b"/>
            <a:pathLst>
              <a:path w="1011281" h="1011281">
                <a:moveTo>
                  <a:pt x="0" y="0"/>
                </a:moveTo>
                <a:lnTo>
                  <a:pt x="1011282" y="0"/>
                </a:lnTo>
                <a:lnTo>
                  <a:pt x="1011282" y="1011282"/>
                </a:lnTo>
                <a:lnTo>
                  <a:pt x="0" y="101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10147" y="1917618"/>
            <a:ext cx="2961931" cy="1518697"/>
          </a:xfrm>
          <a:custGeom>
            <a:avLst/>
            <a:gdLst/>
            <a:ahLst/>
            <a:cxnLst/>
            <a:rect l="l" t="t" r="r" b="b"/>
            <a:pathLst>
              <a:path w="2961931" h="1518697">
                <a:moveTo>
                  <a:pt x="0" y="0"/>
                </a:moveTo>
                <a:lnTo>
                  <a:pt x="2961932" y="0"/>
                </a:lnTo>
                <a:lnTo>
                  <a:pt x="2961932" y="1518698"/>
                </a:lnTo>
                <a:lnTo>
                  <a:pt x="0" y="1518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45385" y="7047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3.4. CÔNG CỤ HỖ TRỢ PHÁT TRIỂN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5070" y="2629164"/>
            <a:ext cx="2087735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XAMPP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4044" y="2629164"/>
            <a:ext cx="2102463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6998" y="2655218"/>
            <a:ext cx="1739801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Canva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85781" y="4223690"/>
            <a:ext cx="3170726" cy="4461409"/>
            <a:chOff x="0" y="0"/>
            <a:chExt cx="4700414" cy="6613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0415" cy="6613778"/>
            </a:xfrm>
            <a:custGeom>
              <a:avLst/>
              <a:gdLst/>
              <a:ahLst/>
              <a:cxnLst/>
              <a:rect l="l" t="t" r="r" b="b"/>
              <a:pathLst>
                <a:path w="4700415" h="6613778">
                  <a:moveTo>
                    <a:pt x="161151" y="0"/>
                  </a:moveTo>
                  <a:lnTo>
                    <a:pt x="4539263" y="0"/>
                  </a:lnTo>
                  <a:cubicBezTo>
                    <a:pt x="4628265" y="0"/>
                    <a:pt x="4700415" y="72150"/>
                    <a:pt x="4700415" y="161151"/>
                  </a:cubicBezTo>
                  <a:lnTo>
                    <a:pt x="4700415" y="6452626"/>
                  </a:lnTo>
                  <a:cubicBezTo>
                    <a:pt x="4700415" y="6541628"/>
                    <a:pt x="4628265" y="6613778"/>
                    <a:pt x="4539263" y="6613778"/>
                  </a:cubicBezTo>
                  <a:lnTo>
                    <a:pt x="161151" y="6613778"/>
                  </a:lnTo>
                  <a:cubicBezTo>
                    <a:pt x="72150" y="6613778"/>
                    <a:pt x="0" y="6541628"/>
                    <a:pt x="0" y="6452626"/>
                  </a:cubicBezTo>
                  <a:lnTo>
                    <a:pt x="0" y="161151"/>
                  </a:lnTo>
                  <a:cubicBezTo>
                    <a:pt x="0" y="72150"/>
                    <a:pt x="72150" y="0"/>
                    <a:pt x="16115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0"/>
              <a:ext cx="4700414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Quản lý mã nguồn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04232" y="4223690"/>
            <a:ext cx="3358190" cy="4512234"/>
            <a:chOff x="0" y="0"/>
            <a:chExt cx="4978320" cy="66891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78320" cy="6689123"/>
            </a:xfrm>
            <a:custGeom>
              <a:avLst/>
              <a:gdLst/>
              <a:ahLst/>
              <a:cxnLst/>
              <a:rect l="l" t="t" r="r" b="b"/>
              <a:pathLst>
                <a:path w="4978320" h="6689123">
                  <a:moveTo>
                    <a:pt x="152155" y="0"/>
                  </a:moveTo>
                  <a:lnTo>
                    <a:pt x="4826165" y="0"/>
                  </a:lnTo>
                  <a:cubicBezTo>
                    <a:pt x="4866519" y="0"/>
                    <a:pt x="4905220" y="16031"/>
                    <a:pt x="4933755" y="44565"/>
                  </a:cubicBezTo>
                  <a:cubicBezTo>
                    <a:pt x="4962290" y="73100"/>
                    <a:pt x="4978320" y="111801"/>
                    <a:pt x="4978320" y="152155"/>
                  </a:cubicBezTo>
                  <a:lnTo>
                    <a:pt x="4978320" y="6536968"/>
                  </a:lnTo>
                  <a:cubicBezTo>
                    <a:pt x="4978320" y="6621001"/>
                    <a:pt x="4910198" y="6689123"/>
                    <a:pt x="4826165" y="6689123"/>
                  </a:cubicBezTo>
                  <a:lnTo>
                    <a:pt x="152155" y="6689123"/>
                  </a:lnTo>
                  <a:cubicBezTo>
                    <a:pt x="111801" y="6689123"/>
                    <a:pt x="73100" y="6673092"/>
                    <a:pt x="44565" y="6644557"/>
                  </a:cubicBezTo>
                  <a:cubicBezTo>
                    <a:pt x="16031" y="6616023"/>
                    <a:pt x="0" y="6577322"/>
                    <a:pt x="0" y="6536968"/>
                  </a:cubicBezTo>
                  <a:lnTo>
                    <a:pt x="0" y="152155"/>
                  </a:lnTo>
                  <a:cubicBezTo>
                    <a:pt x="0" y="111801"/>
                    <a:pt x="16031" y="73100"/>
                    <a:pt x="44565" y="44565"/>
                  </a:cubicBezTo>
                  <a:cubicBezTo>
                    <a:pt x="73100" y="16031"/>
                    <a:pt x="111801" y="0"/>
                    <a:pt x="15215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0"/>
              <a:ext cx="4978320" cy="68796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Thiết kế banner và hình ảnh cho website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10147" y="4223690"/>
            <a:ext cx="3266562" cy="4461409"/>
            <a:chOff x="0" y="0"/>
            <a:chExt cx="4842486" cy="66137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42486" cy="6613778"/>
            </a:xfrm>
            <a:custGeom>
              <a:avLst/>
              <a:gdLst/>
              <a:ahLst/>
              <a:cxnLst/>
              <a:rect l="l" t="t" r="r" b="b"/>
              <a:pathLst>
                <a:path w="4842486" h="6613778">
                  <a:moveTo>
                    <a:pt x="156423" y="0"/>
                  </a:moveTo>
                  <a:lnTo>
                    <a:pt x="4686062" y="0"/>
                  </a:lnTo>
                  <a:cubicBezTo>
                    <a:pt x="4772452" y="0"/>
                    <a:pt x="4842486" y="70033"/>
                    <a:pt x="4842486" y="156423"/>
                  </a:cubicBezTo>
                  <a:lnTo>
                    <a:pt x="4842486" y="6457354"/>
                  </a:lnTo>
                  <a:cubicBezTo>
                    <a:pt x="4842486" y="6543745"/>
                    <a:pt x="4772452" y="6613778"/>
                    <a:pt x="4686062" y="6613778"/>
                  </a:cubicBezTo>
                  <a:lnTo>
                    <a:pt x="156423" y="6613778"/>
                  </a:lnTo>
                  <a:cubicBezTo>
                    <a:pt x="70033" y="6613778"/>
                    <a:pt x="0" y="6543745"/>
                    <a:pt x="0" y="6457354"/>
                  </a:cubicBezTo>
                  <a:lnTo>
                    <a:pt x="0" y="156423"/>
                  </a:lnTo>
                  <a:cubicBezTo>
                    <a:pt x="0" y="70033"/>
                    <a:pt x="70033" y="0"/>
                    <a:pt x="15642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0"/>
              <a:ext cx="4842486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 </a:t>
              </a:r>
            </a:p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soạn thảo mã nguồn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 rot="2543433">
            <a:off x="-4881560" y="8003203"/>
            <a:ext cx="8101900" cy="3702724"/>
            <a:chOff x="0" y="0"/>
            <a:chExt cx="2133834" cy="9752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8126234">
            <a:off x="13894680" y="-1789246"/>
            <a:ext cx="8101900" cy="3702724"/>
            <a:chOff x="0" y="0"/>
            <a:chExt cx="2133834" cy="9752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8126234">
            <a:off x="14579420" y="-2056854"/>
            <a:ext cx="8101900" cy="3702724"/>
            <a:chOff x="0" y="0"/>
            <a:chExt cx="2133834" cy="9752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52998"/>
            <a:ext cx="16526642" cy="150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  <a:spcBef>
                <a:spcPct val="0"/>
              </a:spcBef>
            </a:pPr>
            <a:r>
              <a:rPr lang="en-US" sz="7500" b="1" spc="127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HIỆN THỰC HÓA NGHIÊN CỨU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73075" y="1183984"/>
          <a:ext cx="15741850" cy="8333865"/>
        </p:xfrm>
        <a:graphic>
          <a:graphicData uri="http://schemas.openxmlformats.org/drawingml/2006/table">
            <a:tbl>
              <a:tblPr/>
              <a:tblGrid>
                <a:gridCol w="29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9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5813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Tên yêu cầu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Khách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Quản trị viên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215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 chi tiết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Đặt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đơn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810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danh mục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56218" y="284225"/>
            <a:ext cx="1717556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4.1. ĐẶC TẢ YÊU CẦU HỆ THỐNG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4165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5385" y="408043"/>
            <a:ext cx="16990818" cy="5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4.2. THIẾT KẾ CƠ SỞ DỮ LIỆU</a:t>
            </a:r>
          </a:p>
        </p:txBody>
      </p:sp>
      <p:grpSp>
        <p:nvGrpSpPr>
          <p:cNvPr id="3" name="Group 3"/>
          <p:cNvGrpSpPr/>
          <p:nvPr/>
        </p:nvGrpSpPr>
        <p:grpSpPr>
          <a:xfrm rot="2700000">
            <a:off x="14584521" y="-1225815"/>
            <a:ext cx="8101900" cy="3702724"/>
            <a:chOff x="0" y="0"/>
            <a:chExt cx="2133834" cy="975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87810" y="1103412"/>
            <a:ext cx="12962614" cy="7391400"/>
          </a:xfrm>
          <a:custGeom>
            <a:avLst/>
            <a:gdLst/>
            <a:ahLst/>
            <a:cxnLst/>
            <a:rect l="l" t="t" r="r" b="b"/>
            <a:pathLst>
              <a:path w="13463832" h="7926831">
                <a:moveTo>
                  <a:pt x="0" y="0"/>
                </a:moveTo>
                <a:lnTo>
                  <a:pt x="13463832" y="0"/>
                </a:lnTo>
                <a:lnTo>
                  <a:pt x="13463832" y="7926831"/>
                </a:lnTo>
                <a:lnTo>
                  <a:pt x="0" y="7926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67399" y="8808685"/>
            <a:ext cx="6803435" cy="634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quan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mức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logic</a:t>
            </a:r>
          </a:p>
        </p:txBody>
      </p:sp>
      <p:grpSp>
        <p:nvGrpSpPr>
          <p:cNvPr id="9" name="Group 9"/>
          <p:cNvGrpSpPr/>
          <p:nvPr/>
        </p:nvGrpSpPr>
        <p:grpSpPr>
          <a:xfrm rot="2790067">
            <a:off x="-3827318" y="8296573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8996" y="396169"/>
            <a:ext cx="15412402" cy="8862131"/>
          </a:xfrm>
          <a:custGeom>
            <a:avLst/>
            <a:gdLst/>
            <a:ahLst/>
            <a:cxnLst/>
            <a:rect l="l" t="t" r="r" b="b"/>
            <a:pathLst>
              <a:path w="15412402" h="8862131">
                <a:moveTo>
                  <a:pt x="0" y="0"/>
                </a:moveTo>
                <a:lnTo>
                  <a:pt x="15412402" y="0"/>
                </a:lnTo>
                <a:lnTo>
                  <a:pt x="15412402" y="8862131"/>
                </a:lnTo>
                <a:lnTo>
                  <a:pt x="0" y="886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6582" y="388903"/>
            <a:ext cx="8598615" cy="5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4.3. SƠ ĐỒ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grpSp>
        <p:nvGrpSpPr>
          <p:cNvPr id="5" name="Group 5"/>
          <p:cNvGrpSpPr/>
          <p:nvPr/>
        </p:nvGrpSpPr>
        <p:grpSpPr>
          <a:xfrm rot="3095224">
            <a:off x="-3648751" y="8296573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095224">
            <a:off x="14533948" y="-1032294"/>
            <a:ext cx="8101900" cy="3702724"/>
            <a:chOff x="0" y="0"/>
            <a:chExt cx="2133834" cy="975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944" y="3811615"/>
            <a:ext cx="16526642" cy="153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0"/>
              </a:lnSpc>
              <a:spcBef>
                <a:spcPct val="0"/>
              </a:spcBef>
            </a:pPr>
            <a:r>
              <a:rPr lang="en-US" sz="7700" b="1" spc="13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0" y="2120582"/>
            <a:ext cx="7481086" cy="7810183"/>
            <a:chOff x="0" y="0"/>
            <a:chExt cx="1970327" cy="2057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327" cy="2057003"/>
            </a:xfrm>
            <a:custGeom>
              <a:avLst/>
              <a:gdLst/>
              <a:ahLst/>
              <a:cxnLst/>
              <a:rect l="l" t="t" r="r" b="b"/>
              <a:pathLst>
                <a:path w="1970327" h="2057003">
                  <a:moveTo>
                    <a:pt x="0" y="0"/>
                  </a:moveTo>
                  <a:lnTo>
                    <a:pt x="1970327" y="0"/>
                  </a:lnTo>
                  <a:lnTo>
                    <a:pt x="1970327" y="2057003"/>
                  </a:lnTo>
                  <a:lnTo>
                    <a:pt x="0" y="205700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970327" cy="2390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3200" y="2150317"/>
            <a:ext cx="7385836" cy="3037425"/>
          </a:xfrm>
          <a:custGeom>
            <a:avLst/>
            <a:gdLst/>
            <a:ahLst/>
            <a:cxnLst/>
            <a:rect l="l" t="t" r="r" b="b"/>
            <a:pathLst>
              <a:path w="7385836" h="3037425">
                <a:moveTo>
                  <a:pt x="0" y="0"/>
                </a:moveTo>
                <a:lnTo>
                  <a:pt x="7385835" y="0"/>
                </a:lnTo>
                <a:lnTo>
                  <a:pt x="7385835" y="3037425"/>
                </a:lnTo>
                <a:lnTo>
                  <a:pt x="0" y="30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62148" y="199071"/>
            <a:ext cx="6885394" cy="9948864"/>
            <a:chOff x="0" y="0"/>
            <a:chExt cx="1813437" cy="2620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3437" cy="2620277"/>
            </a:xfrm>
            <a:custGeom>
              <a:avLst/>
              <a:gdLst/>
              <a:ahLst/>
              <a:cxnLst/>
              <a:rect l="l" t="t" r="r" b="b"/>
              <a:pathLst>
                <a:path w="1813437" h="2620277">
                  <a:moveTo>
                    <a:pt x="0" y="0"/>
                  </a:moveTo>
                  <a:lnTo>
                    <a:pt x="1813437" y="0"/>
                  </a:lnTo>
                  <a:lnTo>
                    <a:pt x="1813437" y="2620277"/>
                  </a:lnTo>
                  <a:lnTo>
                    <a:pt x="0" y="262027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813437" cy="2953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62148" y="8882616"/>
            <a:ext cx="6885394" cy="1196337"/>
          </a:xfrm>
          <a:custGeom>
            <a:avLst/>
            <a:gdLst/>
            <a:ahLst/>
            <a:cxnLst/>
            <a:rect l="l" t="t" r="r" b="b"/>
            <a:pathLst>
              <a:path w="6885394" h="1196337">
                <a:moveTo>
                  <a:pt x="0" y="0"/>
                </a:moveTo>
                <a:lnTo>
                  <a:pt x="6885394" y="0"/>
                </a:lnTo>
                <a:lnTo>
                  <a:pt x="6885394" y="1196337"/>
                </a:lnTo>
                <a:lnTo>
                  <a:pt x="0" y="1196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2725" y="5187742"/>
            <a:ext cx="7385836" cy="2409629"/>
          </a:xfrm>
          <a:custGeom>
            <a:avLst/>
            <a:gdLst/>
            <a:ahLst/>
            <a:cxnLst/>
            <a:rect l="l" t="t" r="r" b="b"/>
            <a:pathLst>
              <a:path w="7385836" h="2409629">
                <a:moveTo>
                  <a:pt x="0" y="0"/>
                </a:moveTo>
                <a:lnTo>
                  <a:pt x="7385835" y="0"/>
                </a:lnTo>
                <a:lnTo>
                  <a:pt x="7385835" y="2409628"/>
                </a:lnTo>
                <a:lnTo>
                  <a:pt x="0" y="240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2725" y="7742711"/>
            <a:ext cx="7385836" cy="2188054"/>
          </a:xfrm>
          <a:custGeom>
            <a:avLst/>
            <a:gdLst/>
            <a:ahLst/>
            <a:cxnLst/>
            <a:rect l="l" t="t" r="r" b="b"/>
            <a:pathLst>
              <a:path w="7385836" h="2188054">
                <a:moveTo>
                  <a:pt x="0" y="0"/>
                </a:moveTo>
                <a:lnTo>
                  <a:pt x="7385835" y="0"/>
                </a:lnTo>
                <a:lnTo>
                  <a:pt x="7385835" y="2188054"/>
                </a:lnTo>
                <a:lnTo>
                  <a:pt x="0" y="218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00248" y="2468496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00248" y="4623071"/>
            <a:ext cx="6785665" cy="2001771"/>
          </a:xfrm>
          <a:custGeom>
            <a:avLst/>
            <a:gdLst/>
            <a:ahLst/>
            <a:cxnLst/>
            <a:rect l="l" t="t" r="r" b="b"/>
            <a:pathLst>
              <a:path w="6785665" h="2001771">
                <a:moveTo>
                  <a:pt x="0" y="0"/>
                </a:moveTo>
                <a:lnTo>
                  <a:pt x="6785665" y="0"/>
                </a:lnTo>
                <a:lnTo>
                  <a:pt x="6785665" y="2001771"/>
                </a:lnTo>
                <a:lnTo>
                  <a:pt x="0" y="200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00248" y="6699024"/>
            <a:ext cx="6659609" cy="2031191"/>
          </a:xfrm>
          <a:custGeom>
            <a:avLst/>
            <a:gdLst/>
            <a:ahLst/>
            <a:cxnLst/>
            <a:rect l="l" t="t" r="r" b="b"/>
            <a:pathLst>
              <a:path w="6659609" h="2031191">
                <a:moveTo>
                  <a:pt x="0" y="0"/>
                </a:moveTo>
                <a:lnTo>
                  <a:pt x="6659609" y="0"/>
                </a:lnTo>
                <a:lnTo>
                  <a:pt x="6659609" y="2031192"/>
                </a:lnTo>
                <a:lnTo>
                  <a:pt x="0" y="2031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3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00248" y="199071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37" y="265746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98024901-7DB3-4635-B321-7E9570C9AEFB}"/>
              </a:ext>
            </a:extLst>
          </p:cNvPr>
          <p:cNvGrpSpPr/>
          <p:nvPr/>
        </p:nvGrpSpPr>
        <p:grpSpPr>
          <a:xfrm>
            <a:off x="533400" y="982136"/>
            <a:ext cx="6625613" cy="810907"/>
            <a:chOff x="-150278" y="-1971793"/>
            <a:chExt cx="1745018" cy="7692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456431-49D9-4C2E-ACC2-4DA12A93C1A8}"/>
                </a:ext>
              </a:extLst>
            </p:cNvPr>
            <p:cNvSpPr/>
            <p:nvPr/>
          </p:nvSpPr>
          <p:spPr>
            <a:xfrm>
              <a:off x="-15052" y="-1943584"/>
              <a:ext cx="1530513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1DE68E18-AD13-4D4D-B5B6-264540A44173}"/>
                </a:ext>
              </a:extLst>
            </p:cNvPr>
            <p:cNvSpPr txBox="1"/>
            <p:nvPr/>
          </p:nvSpPr>
          <p:spPr>
            <a:xfrm>
              <a:off x="-150278" y="-1971793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800" b="1" dirty="0"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800" b="1" dirty="0">
                  <a:latin typeface="Montserrat Bold"/>
                  <a:ea typeface="Montserrat Bold"/>
                  <a:cs typeface="Montserrat Bold"/>
                  <a:sym typeface="Montserrat Bold"/>
                </a:rPr>
                <a:t> Trang </a:t>
              </a: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endParaRPr lang="en-US" sz="3800" b="1" dirty="0"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60996" y="1374819"/>
            <a:ext cx="8918179" cy="19050"/>
          </a:xfrm>
          <a:prstGeom prst="line">
            <a:avLst/>
          </a:prstGeom>
          <a:ln w="28575" cap="flat">
            <a:solidFill>
              <a:srgbClr val="060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26007" y="1985035"/>
            <a:ext cx="1167380" cy="1224577"/>
            <a:chOff x="0" y="0"/>
            <a:chExt cx="1100336" cy="11542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336" cy="1154249"/>
            </a:xfrm>
            <a:custGeom>
              <a:avLst/>
              <a:gdLst/>
              <a:ahLst/>
              <a:cxnLst/>
              <a:rect l="l" t="t" r="r" b="b"/>
              <a:pathLst>
                <a:path w="1100336" h="1154249">
                  <a:moveTo>
                    <a:pt x="550168" y="0"/>
                  </a:moveTo>
                  <a:cubicBezTo>
                    <a:pt x="246319" y="0"/>
                    <a:pt x="0" y="258387"/>
                    <a:pt x="0" y="577124"/>
                  </a:cubicBezTo>
                  <a:cubicBezTo>
                    <a:pt x="0" y="895861"/>
                    <a:pt x="246319" y="1154249"/>
                    <a:pt x="550168" y="1154249"/>
                  </a:cubicBezTo>
                  <a:cubicBezTo>
                    <a:pt x="854018" y="1154249"/>
                    <a:pt x="1100336" y="895861"/>
                    <a:pt x="1100336" y="577124"/>
                  </a:cubicBezTo>
                  <a:cubicBezTo>
                    <a:pt x="1100336" y="258387"/>
                    <a:pt x="854018" y="0"/>
                    <a:pt x="55016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3157" y="-396614"/>
              <a:ext cx="894023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2611945">
            <a:off x="-1813386" y="8357553"/>
            <a:ext cx="3031341" cy="2798456"/>
            <a:chOff x="0" y="0"/>
            <a:chExt cx="798378" cy="737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06025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04825"/>
              <a:ext cx="798378" cy="124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-4050950" y="8221037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39421" y="8009465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0" y="0"/>
                </a:moveTo>
                <a:lnTo>
                  <a:pt x="6086475" y="0"/>
                </a:lnTo>
                <a:lnTo>
                  <a:pt x="6086475" y="2489921"/>
                </a:lnTo>
                <a:lnTo>
                  <a:pt x="0" y="248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-688344" y="504869"/>
            <a:ext cx="891824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spc="1152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60253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2126075"/>
            <a:ext cx="4949296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6007" y="3435029"/>
            <a:ext cx="1212293" cy="1224577"/>
            <a:chOff x="0" y="0"/>
            <a:chExt cx="1142670" cy="11542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1010" y="3626631"/>
            <a:ext cx="6232790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NGHIÊN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6007" y="4885024"/>
            <a:ext cx="1212293" cy="1224577"/>
            <a:chOff x="0" y="0"/>
            <a:chExt cx="1142670" cy="11542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7800" y="5219385"/>
            <a:ext cx="7957099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&amp; CƠ SỞ LÝ THUYẾT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16789" y="4047318"/>
            <a:ext cx="1188237" cy="1229060"/>
            <a:chOff x="0" y="0"/>
            <a:chExt cx="1119996" cy="11584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9996" cy="1158474"/>
            </a:xfrm>
            <a:custGeom>
              <a:avLst/>
              <a:gdLst/>
              <a:ahLst/>
              <a:cxnLst/>
              <a:rect l="l" t="t" r="r" b="b"/>
              <a:pathLst>
                <a:path w="1119996" h="1158474">
                  <a:moveTo>
                    <a:pt x="559998" y="0"/>
                  </a:moveTo>
                  <a:cubicBezTo>
                    <a:pt x="250720" y="0"/>
                    <a:pt x="0" y="259333"/>
                    <a:pt x="0" y="579237"/>
                  </a:cubicBezTo>
                  <a:cubicBezTo>
                    <a:pt x="0" y="899141"/>
                    <a:pt x="250720" y="1158474"/>
                    <a:pt x="559998" y="1158474"/>
                  </a:cubicBezTo>
                  <a:cubicBezTo>
                    <a:pt x="869276" y="1158474"/>
                    <a:pt x="1119996" y="899141"/>
                    <a:pt x="1119996" y="579237"/>
                  </a:cubicBezTo>
                  <a:cubicBezTo>
                    <a:pt x="1119996" y="259333"/>
                    <a:pt x="869276" y="0"/>
                    <a:pt x="55999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5000" y="-396218"/>
              <a:ext cx="909996" cy="1446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515600" y="4372876"/>
            <a:ext cx="6787802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HIỆN THỰC HÓA NGHIÊN CỨU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09692" y="5640072"/>
            <a:ext cx="1195334" cy="1224577"/>
            <a:chOff x="0" y="0"/>
            <a:chExt cx="1126685" cy="11542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09692" y="7296555"/>
            <a:ext cx="1195334" cy="1224577"/>
            <a:chOff x="0" y="0"/>
            <a:chExt cx="1126685" cy="11542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439400" y="7599890"/>
            <a:ext cx="768945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&amp; HƯỚNG PHÁT TRIỂN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58611" y="5947676"/>
            <a:ext cx="460518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grpSp>
        <p:nvGrpSpPr>
          <p:cNvPr id="36" name="Group 36"/>
          <p:cNvGrpSpPr/>
          <p:nvPr/>
        </p:nvGrpSpPr>
        <p:grpSpPr>
          <a:xfrm rot="2700000">
            <a:off x="14237050" y="-440671"/>
            <a:ext cx="8101900" cy="3702724"/>
            <a:chOff x="0" y="0"/>
            <a:chExt cx="2133834" cy="9752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8675" y="182470"/>
            <a:ext cx="10438651" cy="9792693"/>
            <a:chOff x="0" y="0"/>
            <a:chExt cx="2749274" cy="25791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9274" cy="2579145"/>
            </a:xfrm>
            <a:custGeom>
              <a:avLst/>
              <a:gdLst/>
              <a:ahLst/>
              <a:cxnLst/>
              <a:rect l="l" t="t" r="r" b="b"/>
              <a:pathLst>
                <a:path w="2749274" h="2579145">
                  <a:moveTo>
                    <a:pt x="0" y="0"/>
                  </a:moveTo>
                  <a:lnTo>
                    <a:pt x="2749274" y="0"/>
                  </a:lnTo>
                  <a:lnTo>
                    <a:pt x="2749274" y="2579145"/>
                  </a:lnTo>
                  <a:lnTo>
                    <a:pt x="0" y="257914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749274" cy="2912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14465" y="246925"/>
            <a:ext cx="10247136" cy="4393459"/>
          </a:xfrm>
          <a:custGeom>
            <a:avLst/>
            <a:gdLst/>
            <a:ahLst/>
            <a:cxnLst/>
            <a:rect l="l" t="t" r="r" b="b"/>
            <a:pathLst>
              <a:path w="10247136" h="4393459">
                <a:moveTo>
                  <a:pt x="0" y="0"/>
                </a:moveTo>
                <a:lnTo>
                  <a:pt x="10247136" y="0"/>
                </a:lnTo>
                <a:lnTo>
                  <a:pt x="10247136" y="4393459"/>
                </a:lnTo>
                <a:lnTo>
                  <a:pt x="0" y="439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33515" y="4903326"/>
            <a:ext cx="10247136" cy="3279083"/>
          </a:xfrm>
          <a:custGeom>
            <a:avLst/>
            <a:gdLst/>
            <a:ahLst/>
            <a:cxnLst/>
            <a:rect l="l" t="t" r="r" b="b"/>
            <a:pathLst>
              <a:path w="10247136" h="3279083">
                <a:moveTo>
                  <a:pt x="0" y="0"/>
                </a:moveTo>
                <a:lnTo>
                  <a:pt x="10247136" y="0"/>
                </a:lnTo>
                <a:lnTo>
                  <a:pt x="10247136" y="3279083"/>
                </a:lnTo>
                <a:lnTo>
                  <a:pt x="0" y="3279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94908" y="8337073"/>
            <a:ext cx="10247136" cy="1565030"/>
          </a:xfrm>
          <a:custGeom>
            <a:avLst/>
            <a:gdLst/>
            <a:ahLst/>
            <a:cxnLst/>
            <a:rect l="l" t="t" r="r" b="b"/>
            <a:pathLst>
              <a:path w="10247136" h="1565030">
                <a:moveTo>
                  <a:pt x="0" y="0"/>
                </a:moveTo>
                <a:lnTo>
                  <a:pt x="10247135" y="0"/>
                </a:lnTo>
                <a:lnTo>
                  <a:pt x="10247135" y="1565030"/>
                </a:lnTo>
                <a:lnTo>
                  <a:pt x="0" y="156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763"/>
            </a:stretch>
          </a:blipFill>
        </p:spPr>
      </p:sp>
      <p:grpSp>
        <p:nvGrpSpPr>
          <p:cNvPr id="8" name="Group 8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31222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937" y="501015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1C6FECC9-05BC-4E56-B0F1-AE8050167262}"/>
              </a:ext>
            </a:extLst>
          </p:cNvPr>
          <p:cNvGrpSpPr/>
          <p:nvPr/>
        </p:nvGrpSpPr>
        <p:grpSpPr>
          <a:xfrm>
            <a:off x="20107" y="931942"/>
            <a:ext cx="6625613" cy="2862426"/>
            <a:chOff x="-198450" y="-3623475"/>
            <a:chExt cx="1745018" cy="2715483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44061E6-35E5-4EBD-9196-A5BE8DF8012A}"/>
                </a:ext>
              </a:extLst>
            </p:cNvPr>
            <p:cNvSpPr/>
            <p:nvPr/>
          </p:nvSpPr>
          <p:spPr>
            <a:xfrm>
              <a:off x="-98327" y="-3164645"/>
              <a:ext cx="1530513" cy="1923743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33D4831-F277-49B1-AA29-3B26A5955D65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Lọc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Theo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Danh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Mục</a:t>
              </a:r>
              <a:endParaRPr lang="en-US" sz="3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6790" y="405195"/>
            <a:ext cx="10226857" cy="9439845"/>
            <a:chOff x="0" y="0"/>
            <a:chExt cx="2693493" cy="2486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3493" cy="2486214"/>
            </a:xfrm>
            <a:custGeom>
              <a:avLst/>
              <a:gdLst/>
              <a:ahLst/>
              <a:cxnLst/>
              <a:rect l="l" t="t" r="r" b="b"/>
              <a:pathLst>
                <a:path w="2693493" h="2486214">
                  <a:moveTo>
                    <a:pt x="0" y="0"/>
                  </a:moveTo>
                  <a:lnTo>
                    <a:pt x="2693493" y="0"/>
                  </a:lnTo>
                  <a:lnTo>
                    <a:pt x="2693493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693493" cy="2819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46757" y="4821017"/>
            <a:ext cx="9779739" cy="3227314"/>
          </a:xfrm>
          <a:custGeom>
            <a:avLst/>
            <a:gdLst/>
            <a:ahLst/>
            <a:cxnLst/>
            <a:rect l="l" t="t" r="r" b="b"/>
            <a:pathLst>
              <a:path w="9779739" h="3227314">
                <a:moveTo>
                  <a:pt x="0" y="0"/>
                </a:moveTo>
                <a:lnTo>
                  <a:pt x="9779740" y="0"/>
                </a:lnTo>
                <a:lnTo>
                  <a:pt x="9779740" y="3227314"/>
                </a:lnTo>
                <a:lnTo>
                  <a:pt x="0" y="322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33872" y="8242887"/>
            <a:ext cx="10053642" cy="1535478"/>
          </a:xfrm>
          <a:custGeom>
            <a:avLst/>
            <a:gdLst/>
            <a:ahLst/>
            <a:cxnLst/>
            <a:rect l="l" t="t" r="r" b="b"/>
            <a:pathLst>
              <a:path w="10053642" h="1535478">
                <a:moveTo>
                  <a:pt x="0" y="0"/>
                </a:moveTo>
                <a:lnTo>
                  <a:pt x="10053642" y="0"/>
                </a:lnTo>
                <a:lnTo>
                  <a:pt x="10053642" y="1535478"/>
                </a:lnTo>
                <a:lnTo>
                  <a:pt x="0" y="15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763"/>
            </a:stretch>
          </a:blipFill>
        </p:spPr>
      </p:sp>
      <p:grpSp>
        <p:nvGrpSpPr>
          <p:cNvPr id="7" name="Group 7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43397" y="443865"/>
            <a:ext cx="10053642" cy="4260231"/>
          </a:xfrm>
          <a:custGeom>
            <a:avLst/>
            <a:gdLst/>
            <a:ahLst/>
            <a:cxnLst/>
            <a:rect l="l" t="t" r="r" b="b"/>
            <a:pathLst>
              <a:path w="10053642" h="4260231">
                <a:moveTo>
                  <a:pt x="0" y="0"/>
                </a:moveTo>
                <a:lnTo>
                  <a:pt x="10053642" y="0"/>
                </a:lnTo>
                <a:lnTo>
                  <a:pt x="10053642" y="4260231"/>
                </a:lnTo>
                <a:lnTo>
                  <a:pt x="0" y="4260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937" y="520065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13A04620-D0F0-420B-8010-B34108220FA8}"/>
              </a:ext>
            </a:extLst>
          </p:cNvPr>
          <p:cNvGrpSpPr/>
          <p:nvPr/>
        </p:nvGrpSpPr>
        <p:grpSpPr>
          <a:xfrm>
            <a:off x="208259" y="1183545"/>
            <a:ext cx="6625613" cy="2862426"/>
            <a:chOff x="-198450" y="-3623475"/>
            <a:chExt cx="1745018" cy="2715483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E3F4331-C64F-41F5-969A-B271D8FBB086}"/>
                </a:ext>
              </a:extLst>
            </p:cNvPr>
            <p:cNvSpPr/>
            <p:nvPr/>
          </p:nvSpPr>
          <p:spPr>
            <a:xfrm>
              <a:off x="-98327" y="-3164645"/>
              <a:ext cx="1530513" cy="1923743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A4ADF21F-7629-4ED4-B37C-C95D28D75CEC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13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513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Xem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chi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tiết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875" y="1751012"/>
            <a:ext cx="15659425" cy="7180320"/>
            <a:chOff x="0" y="0"/>
            <a:chExt cx="4124293" cy="1891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4293" cy="1891113"/>
            </a:xfrm>
            <a:custGeom>
              <a:avLst/>
              <a:gdLst/>
              <a:ahLst/>
              <a:cxnLst/>
              <a:rect l="l" t="t" r="r" b="b"/>
              <a:pathLst>
                <a:path w="4124293" h="1891113">
                  <a:moveTo>
                    <a:pt x="0" y="0"/>
                  </a:moveTo>
                  <a:lnTo>
                    <a:pt x="4124293" y="0"/>
                  </a:lnTo>
                  <a:lnTo>
                    <a:pt x="4124293" y="1891113"/>
                  </a:lnTo>
                  <a:lnTo>
                    <a:pt x="0" y="189111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24293" cy="2224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074" y="6484653"/>
            <a:ext cx="15527026" cy="2380003"/>
          </a:xfrm>
          <a:custGeom>
            <a:avLst/>
            <a:gdLst/>
            <a:ahLst/>
            <a:cxnLst/>
            <a:rect l="l" t="t" r="r" b="b"/>
            <a:pathLst>
              <a:path w="15527026" h="2380003">
                <a:moveTo>
                  <a:pt x="0" y="0"/>
                </a:moveTo>
                <a:lnTo>
                  <a:pt x="15527026" y="0"/>
                </a:lnTo>
                <a:lnTo>
                  <a:pt x="15527026" y="2380003"/>
                </a:lnTo>
                <a:lnTo>
                  <a:pt x="0" y="2380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" b="-13763"/>
            </a:stretch>
          </a:blipFill>
        </p:spPr>
      </p:sp>
      <p:grpSp>
        <p:nvGrpSpPr>
          <p:cNvPr id="6" name="Group 6"/>
          <p:cNvGrpSpPr/>
          <p:nvPr/>
        </p:nvGrpSpPr>
        <p:grpSpPr>
          <a:xfrm rot="2700000">
            <a:off x="-3363442" y="7865620"/>
            <a:ext cx="7114011" cy="3050890"/>
            <a:chOff x="0" y="0"/>
            <a:chExt cx="2133834" cy="915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55501" y="0"/>
                  </a:moveTo>
                  <a:lnTo>
                    <a:pt x="2078332" y="0"/>
                  </a:lnTo>
                  <a:cubicBezTo>
                    <a:pt x="2093052" y="0"/>
                    <a:pt x="2107169" y="5847"/>
                    <a:pt x="2117578" y="16256"/>
                  </a:cubicBezTo>
                  <a:cubicBezTo>
                    <a:pt x="2127986" y="26665"/>
                    <a:pt x="2133834" y="40782"/>
                    <a:pt x="2133834" y="55501"/>
                  </a:cubicBezTo>
                  <a:lnTo>
                    <a:pt x="2133834" y="859607"/>
                  </a:lnTo>
                  <a:cubicBezTo>
                    <a:pt x="2133834" y="890260"/>
                    <a:pt x="2108985" y="915109"/>
                    <a:pt x="2078332" y="915109"/>
                  </a:cubicBezTo>
                  <a:lnTo>
                    <a:pt x="55501" y="915109"/>
                  </a:lnTo>
                  <a:cubicBezTo>
                    <a:pt x="40782" y="915109"/>
                    <a:pt x="26665" y="909261"/>
                    <a:pt x="16256" y="898853"/>
                  </a:cubicBezTo>
                  <a:cubicBezTo>
                    <a:pt x="5847" y="888444"/>
                    <a:pt x="0" y="874327"/>
                    <a:pt x="0" y="859607"/>
                  </a:cubicBezTo>
                  <a:lnTo>
                    <a:pt x="0" y="55501"/>
                  </a:lnTo>
                  <a:cubicBezTo>
                    <a:pt x="0" y="40782"/>
                    <a:pt x="5847" y="26665"/>
                    <a:pt x="16256" y="16256"/>
                  </a:cubicBezTo>
                  <a:cubicBezTo>
                    <a:pt x="26665" y="5847"/>
                    <a:pt x="40782" y="0"/>
                    <a:pt x="5550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-593856" y="8619536"/>
            <a:ext cx="5344333" cy="2186318"/>
          </a:xfrm>
          <a:custGeom>
            <a:avLst/>
            <a:gdLst/>
            <a:ahLst/>
            <a:cxnLst/>
            <a:rect l="l" t="t" r="r" b="b"/>
            <a:pathLst>
              <a:path w="5344333" h="2186318">
                <a:moveTo>
                  <a:pt x="5344333" y="2186318"/>
                </a:moveTo>
                <a:lnTo>
                  <a:pt x="0" y="2186318"/>
                </a:lnTo>
                <a:lnTo>
                  <a:pt x="0" y="0"/>
                </a:lnTo>
                <a:lnTo>
                  <a:pt x="5344333" y="0"/>
                </a:lnTo>
                <a:lnTo>
                  <a:pt x="5344333" y="218631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4649" y="1831975"/>
            <a:ext cx="15508927" cy="4652678"/>
          </a:xfrm>
          <a:custGeom>
            <a:avLst/>
            <a:gdLst/>
            <a:ahLst/>
            <a:cxnLst/>
            <a:rect l="l" t="t" r="r" b="b"/>
            <a:pathLst>
              <a:path w="15508927" h="4652678">
                <a:moveTo>
                  <a:pt x="0" y="0"/>
                </a:moveTo>
                <a:lnTo>
                  <a:pt x="15508927" y="0"/>
                </a:lnTo>
                <a:lnTo>
                  <a:pt x="15508927" y="4652678"/>
                </a:lnTo>
                <a:lnTo>
                  <a:pt x="0" y="4652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563" y="283845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6E7DDE1-E3F8-444D-AE6C-F860DEF1CDFB}"/>
              </a:ext>
            </a:extLst>
          </p:cNvPr>
          <p:cNvGrpSpPr/>
          <p:nvPr/>
        </p:nvGrpSpPr>
        <p:grpSpPr>
          <a:xfrm>
            <a:off x="10138063" y="712667"/>
            <a:ext cx="7464137" cy="810907"/>
            <a:chOff x="-371124" y="-1971793"/>
            <a:chExt cx="1965864" cy="7692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0AC09C1-81AA-411D-ACCD-483FA19385FE}"/>
                </a:ext>
              </a:extLst>
            </p:cNvPr>
            <p:cNvSpPr/>
            <p:nvPr/>
          </p:nvSpPr>
          <p:spPr>
            <a:xfrm>
              <a:off x="-371124" y="-1943584"/>
              <a:ext cx="1886585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66CE24B-498F-4757-8F0E-EA132C524F3C}"/>
                </a:ext>
              </a:extLst>
            </p:cNvPr>
            <p:cNvSpPr txBox="1"/>
            <p:nvPr/>
          </p:nvSpPr>
          <p:spPr>
            <a:xfrm>
              <a:off x="-274020" y="-1971793"/>
              <a:ext cx="186876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Trang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6607" y="1512445"/>
            <a:ext cx="13086457" cy="8164768"/>
            <a:chOff x="0" y="0"/>
            <a:chExt cx="3446639" cy="21503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6639" cy="2150391"/>
            </a:xfrm>
            <a:custGeom>
              <a:avLst/>
              <a:gdLst/>
              <a:ahLst/>
              <a:cxnLst/>
              <a:rect l="l" t="t" r="r" b="b"/>
              <a:pathLst>
                <a:path w="3446639" h="2150391">
                  <a:moveTo>
                    <a:pt x="0" y="0"/>
                  </a:moveTo>
                  <a:lnTo>
                    <a:pt x="3446639" y="0"/>
                  </a:lnTo>
                  <a:lnTo>
                    <a:pt x="3446639" y="2150391"/>
                  </a:lnTo>
                  <a:lnTo>
                    <a:pt x="0" y="21503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446639" cy="2483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17646" y="7614873"/>
            <a:ext cx="13004379" cy="1986140"/>
          </a:xfrm>
          <a:custGeom>
            <a:avLst/>
            <a:gdLst/>
            <a:ahLst/>
            <a:cxnLst/>
            <a:rect l="l" t="t" r="r" b="b"/>
            <a:pathLst>
              <a:path w="13004379" h="1986140">
                <a:moveTo>
                  <a:pt x="0" y="0"/>
                </a:moveTo>
                <a:lnTo>
                  <a:pt x="13004380" y="0"/>
                </a:lnTo>
                <a:lnTo>
                  <a:pt x="13004380" y="1986139"/>
                </a:lnTo>
                <a:lnTo>
                  <a:pt x="0" y="1986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27171" y="1569595"/>
            <a:ext cx="13004379" cy="5835715"/>
          </a:xfrm>
          <a:custGeom>
            <a:avLst/>
            <a:gdLst/>
            <a:ahLst/>
            <a:cxnLst/>
            <a:rect l="l" t="t" r="r" b="b"/>
            <a:pathLst>
              <a:path w="13004379" h="5835715">
                <a:moveTo>
                  <a:pt x="0" y="0"/>
                </a:moveTo>
                <a:lnTo>
                  <a:pt x="13004380" y="0"/>
                </a:lnTo>
                <a:lnTo>
                  <a:pt x="13004380" y="5835715"/>
                </a:lnTo>
                <a:lnTo>
                  <a:pt x="0" y="5835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9307325"/>
            <a:ext cx="152400" cy="2190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  <p:grpSp>
        <p:nvGrpSpPr>
          <p:cNvPr id="9" name="Group 9"/>
          <p:cNvGrpSpPr/>
          <p:nvPr/>
        </p:nvGrpSpPr>
        <p:grpSpPr>
          <a:xfrm rot="2700000">
            <a:off x="-4951073" y="7247587"/>
            <a:ext cx="8101900" cy="3474553"/>
            <a:chOff x="0" y="0"/>
            <a:chExt cx="2133834" cy="9151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5845" y="361574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93D1767-519D-4238-A25D-A31E59005FF5}"/>
              </a:ext>
            </a:extLst>
          </p:cNvPr>
          <p:cNvGrpSpPr/>
          <p:nvPr/>
        </p:nvGrpSpPr>
        <p:grpSpPr>
          <a:xfrm>
            <a:off x="8839200" y="495300"/>
            <a:ext cx="7464137" cy="810907"/>
            <a:chOff x="-371124" y="-1971793"/>
            <a:chExt cx="1965864" cy="769279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BD77CC2-422A-46B3-9482-7F58C3A2983B}"/>
                </a:ext>
              </a:extLst>
            </p:cNvPr>
            <p:cNvSpPr/>
            <p:nvPr/>
          </p:nvSpPr>
          <p:spPr>
            <a:xfrm>
              <a:off x="-371124" y="-1943584"/>
              <a:ext cx="1886585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F0BF8D-C54D-4D62-BD34-4B75487AFB4D}"/>
                </a:ext>
              </a:extLst>
            </p:cNvPr>
            <p:cNvSpPr txBox="1"/>
            <p:nvPr/>
          </p:nvSpPr>
          <p:spPr>
            <a:xfrm>
              <a:off x="-274020" y="-1971793"/>
              <a:ext cx="186876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Trang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Đặt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4944" y="434340"/>
            <a:ext cx="4843155" cy="4427715"/>
          </a:xfrm>
          <a:custGeom>
            <a:avLst/>
            <a:gdLst/>
            <a:ahLst/>
            <a:cxnLst/>
            <a:rect l="l" t="t" r="r" b="b"/>
            <a:pathLst>
              <a:path w="4843155" h="4427715">
                <a:moveTo>
                  <a:pt x="0" y="0"/>
                </a:moveTo>
                <a:lnTo>
                  <a:pt x="4843154" y="0"/>
                </a:lnTo>
                <a:lnTo>
                  <a:pt x="4843154" y="4427715"/>
                </a:lnTo>
                <a:lnTo>
                  <a:pt x="0" y="442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766641">
            <a:off x="-3022250" y="8662374"/>
            <a:ext cx="8101900" cy="3702724"/>
            <a:chOff x="0" y="0"/>
            <a:chExt cx="2133834" cy="975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719137">
            <a:off x="12616640" y="-2282945"/>
            <a:ext cx="8101900" cy="3702724"/>
            <a:chOff x="0" y="0"/>
            <a:chExt cx="2133834" cy="975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953000" y="5044665"/>
            <a:ext cx="12722828" cy="3896366"/>
          </a:xfrm>
          <a:custGeom>
            <a:avLst/>
            <a:gdLst/>
            <a:ahLst/>
            <a:cxnLst/>
            <a:rect l="l" t="t" r="r" b="b"/>
            <a:pathLst>
              <a:path w="12722828" h="3896366">
                <a:moveTo>
                  <a:pt x="0" y="0"/>
                </a:moveTo>
                <a:lnTo>
                  <a:pt x="12722828" y="0"/>
                </a:lnTo>
                <a:lnTo>
                  <a:pt x="12722828" y="3896366"/>
                </a:lnTo>
                <a:lnTo>
                  <a:pt x="0" y="38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679" y="495935"/>
            <a:ext cx="8598615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40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D7923D5F-76E6-4925-9656-5CEE094A489E}"/>
              </a:ext>
            </a:extLst>
          </p:cNvPr>
          <p:cNvGrpSpPr/>
          <p:nvPr/>
        </p:nvGrpSpPr>
        <p:grpSpPr>
          <a:xfrm>
            <a:off x="2132681" y="1354019"/>
            <a:ext cx="6625613" cy="2588355"/>
            <a:chOff x="-198450" y="-3623475"/>
            <a:chExt cx="1745018" cy="2715483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E6C4756-B3EE-43F5-AE7A-AD8F2E3EDE29}"/>
                </a:ext>
              </a:extLst>
            </p:cNvPr>
            <p:cNvSpPr/>
            <p:nvPr/>
          </p:nvSpPr>
          <p:spPr>
            <a:xfrm>
              <a:off x="-98327" y="-3164645"/>
              <a:ext cx="1530513" cy="1923743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86CA90E-CB6E-4B03-AEEF-6B28C57414AE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Đăng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Nhập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Admin</a:t>
              </a: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4393ABA1-4DCF-4A41-9814-9B26892FADE4}"/>
              </a:ext>
            </a:extLst>
          </p:cNvPr>
          <p:cNvGrpSpPr/>
          <p:nvPr/>
        </p:nvGrpSpPr>
        <p:grpSpPr>
          <a:xfrm>
            <a:off x="187715" y="5692268"/>
            <a:ext cx="4888897" cy="1705243"/>
            <a:chOff x="-198450" y="-3623475"/>
            <a:chExt cx="1745018" cy="2715483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1F35C74-F9C7-45D1-90DD-D142BF902BB4}"/>
                </a:ext>
              </a:extLst>
            </p:cNvPr>
            <p:cNvSpPr/>
            <p:nvPr/>
          </p:nvSpPr>
          <p:spPr>
            <a:xfrm>
              <a:off x="-98327" y="-3164645"/>
              <a:ext cx="1530513" cy="1923743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8CA3442A-581A-40C3-92A3-4B434B06EC5C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Admin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071829">
            <a:off x="-3906764" y="8659270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04860" flipH="1">
            <a:off x="-1704884" y="860007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0"/>
                </a:moveTo>
                <a:lnTo>
                  <a:pt x="0" y="0"/>
                </a:lnTo>
                <a:lnTo>
                  <a:pt x="0" y="2489922"/>
                </a:lnTo>
                <a:lnTo>
                  <a:pt x="6086475" y="2489922"/>
                </a:lnTo>
                <a:lnTo>
                  <a:pt x="60864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3613" y="1984417"/>
            <a:ext cx="17141377" cy="7027964"/>
          </a:xfrm>
          <a:custGeom>
            <a:avLst/>
            <a:gdLst/>
            <a:ahLst/>
            <a:cxnLst/>
            <a:rect l="l" t="t" r="r" b="b"/>
            <a:pathLst>
              <a:path w="17141377" h="7027964">
                <a:moveTo>
                  <a:pt x="0" y="0"/>
                </a:moveTo>
                <a:lnTo>
                  <a:pt x="17141376" y="0"/>
                </a:lnTo>
                <a:lnTo>
                  <a:pt x="17141376" y="7027965"/>
                </a:lnTo>
                <a:lnTo>
                  <a:pt x="0" y="7027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499" y="637531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8590B450-12A5-4AFF-9AFD-5FA1D92C9665}"/>
              </a:ext>
            </a:extLst>
          </p:cNvPr>
          <p:cNvGrpSpPr/>
          <p:nvPr/>
        </p:nvGrpSpPr>
        <p:grpSpPr>
          <a:xfrm>
            <a:off x="8915400" y="979793"/>
            <a:ext cx="9182100" cy="810907"/>
            <a:chOff x="-873765" y="-1971793"/>
            <a:chExt cx="2418332" cy="769279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8E67F87-C357-4D52-A279-020200E81C20}"/>
                </a:ext>
              </a:extLst>
            </p:cNvPr>
            <p:cNvSpPr/>
            <p:nvPr/>
          </p:nvSpPr>
          <p:spPr>
            <a:xfrm>
              <a:off x="-873765" y="-1943584"/>
              <a:ext cx="2328021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DEEE919-D86C-4BBC-B7A7-105397D93398}"/>
                </a:ext>
              </a:extLst>
            </p:cNvPr>
            <p:cNvSpPr txBox="1"/>
            <p:nvPr/>
          </p:nvSpPr>
          <p:spPr>
            <a:xfrm>
              <a:off x="-873765" y="-1971793"/>
              <a:ext cx="2418332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17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Trang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Lý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602" y="1672573"/>
            <a:ext cx="8108810" cy="8288593"/>
          </a:xfrm>
          <a:custGeom>
            <a:avLst/>
            <a:gdLst/>
            <a:ahLst/>
            <a:cxnLst/>
            <a:rect l="l" t="t" r="r" b="b"/>
            <a:pathLst>
              <a:path w="8108810" h="8288593">
                <a:moveTo>
                  <a:pt x="0" y="0"/>
                </a:moveTo>
                <a:lnTo>
                  <a:pt x="8108809" y="0"/>
                </a:lnTo>
                <a:lnTo>
                  <a:pt x="8108809" y="8288594"/>
                </a:lnTo>
                <a:lnTo>
                  <a:pt x="0" y="828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7" t="-8967" r="-192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7377" y="1695530"/>
            <a:ext cx="9620623" cy="7621747"/>
          </a:xfrm>
          <a:custGeom>
            <a:avLst/>
            <a:gdLst/>
            <a:ahLst/>
            <a:cxnLst/>
            <a:rect l="l" t="t" r="r" b="b"/>
            <a:pathLst>
              <a:path w="9620623" h="7621747">
                <a:moveTo>
                  <a:pt x="0" y="0"/>
                </a:moveTo>
                <a:lnTo>
                  <a:pt x="9620623" y="0"/>
                </a:lnTo>
                <a:lnTo>
                  <a:pt x="9620623" y="7621747"/>
                </a:lnTo>
                <a:lnTo>
                  <a:pt x="0" y="762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11" t="-11798" r="-21544" b="-7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982397" y="9241077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grpSp>
        <p:nvGrpSpPr>
          <p:cNvPr id="6" name="Group 6"/>
          <p:cNvGrpSpPr/>
          <p:nvPr/>
        </p:nvGrpSpPr>
        <p:grpSpPr>
          <a:xfrm rot="1766641">
            <a:off x="-4027578" y="9025775"/>
            <a:ext cx="8101900" cy="3702724"/>
            <a:chOff x="0" y="0"/>
            <a:chExt cx="2133834" cy="975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3274" y="224149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B212A40-480F-488B-A743-D3516926A626}"/>
              </a:ext>
            </a:extLst>
          </p:cNvPr>
          <p:cNvGrpSpPr/>
          <p:nvPr/>
        </p:nvGrpSpPr>
        <p:grpSpPr>
          <a:xfrm>
            <a:off x="5334000" y="778844"/>
            <a:ext cx="9182100" cy="810907"/>
            <a:chOff x="-873765" y="-1971793"/>
            <a:chExt cx="2418332" cy="7692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F86F5F3-71A3-4B5D-B14F-D3AAE32C3382}"/>
                </a:ext>
              </a:extLst>
            </p:cNvPr>
            <p:cNvSpPr/>
            <p:nvPr/>
          </p:nvSpPr>
          <p:spPr>
            <a:xfrm>
              <a:off x="-873765" y="-1943584"/>
              <a:ext cx="2328021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9FB9E098-7315-4CDC-9FF7-25C6F183C961}"/>
                </a:ext>
              </a:extLst>
            </p:cNvPr>
            <p:cNvSpPr txBox="1"/>
            <p:nvPr/>
          </p:nvSpPr>
          <p:spPr>
            <a:xfrm>
              <a:off x="-873765" y="-1971793"/>
              <a:ext cx="2418332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Thêm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&amp;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Sửa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4101" y="4326091"/>
            <a:ext cx="11334168" cy="5284556"/>
          </a:xfrm>
          <a:custGeom>
            <a:avLst/>
            <a:gdLst/>
            <a:ahLst/>
            <a:cxnLst/>
            <a:rect l="l" t="t" r="r" b="b"/>
            <a:pathLst>
              <a:path w="11334168" h="5284556">
                <a:moveTo>
                  <a:pt x="0" y="0"/>
                </a:moveTo>
                <a:lnTo>
                  <a:pt x="11334169" y="0"/>
                </a:lnTo>
                <a:lnTo>
                  <a:pt x="11334169" y="5284556"/>
                </a:lnTo>
                <a:lnTo>
                  <a:pt x="0" y="528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424544" y="1671274"/>
            <a:ext cx="11345494" cy="4850199"/>
          </a:xfrm>
          <a:custGeom>
            <a:avLst/>
            <a:gdLst/>
            <a:ahLst/>
            <a:cxnLst/>
            <a:rect l="l" t="t" r="r" b="b"/>
            <a:pathLst>
              <a:path w="11345494" h="4850199">
                <a:moveTo>
                  <a:pt x="0" y="0"/>
                </a:moveTo>
                <a:lnTo>
                  <a:pt x="11345494" y="0"/>
                </a:lnTo>
                <a:lnTo>
                  <a:pt x="11345494" y="4850199"/>
                </a:lnTo>
                <a:lnTo>
                  <a:pt x="0" y="4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6982397" y="9241077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985" y="636270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EA71B39B-88EF-4AA8-A607-AF6E6A79D86A}"/>
              </a:ext>
            </a:extLst>
          </p:cNvPr>
          <p:cNvGrpSpPr/>
          <p:nvPr/>
        </p:nvGrpSpPr>
        <p:grpSpPr>
          <a:xfrm>
            <a:off x="7931915" y="857128"/>
            <a:ext cx="9182100" cy="781172"/>
            <a:chOff x="-873765" y="-1971793"/>
            <a:chExt cx="2418332" cy="74107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168BF70-1142-4F9E-953E-B45A230474B7}"/>
                </a:ext>
              </a:extLst>
            </p:cNvPr>
            <p:cNvSpPr/>
            <p:nvPr/>
          </p:nvSpPr>
          <p:spPr>
            <a:xfrm>
              <a:off x="-628833" y="-1943584"/>
              <a:ext cx="1920662" cy="602396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256257F-7633-4C12-9EE2-35738B328BF2}"/>
                </a:ext>
              </a:extLst>
            </p:cNvPr>
            <p:cNvSpPr txBox="1"/>
            <p:nvPr/>
          </p:nvSpPr>
          <p:spPr>
            <a:xfrm>
              <a:off x="-873765" y="-1971793"/>
              <a:ext cx="2418332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Lý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CAA16D3-FF58-444A-A6F3-3E73226AFD2D}"/>
              </a:ext>
            </a:extLst>
          </p:cNvPr>
          <p:cNvGrpSpPr/>
          <p:nvPr/>
        </p:nvGrpSpPr>
        <p:grpSpPr>
          <a:xfrm>
            <a:off x="79987" y="2174145"/>
            <a:ext cx="6625613" cy="2588355"/>
            <a:chOff x="-198450" y="-3623475"/>
            <a:chExt cx="1745018" cy="2715483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1273F3E-CA7C-48CB-8C5C-448B9DE2C85A}"/>
                </a:ext>
              </a:extLst>
            </p:cNvPr>
            <p:cNvSpPr/>
            <p:nvPr/>
          </p:nvSpPr>
          <p:spPr>
            <a:xfrm>
              <a:off x="-68704" y="-2903992"/>
              <a:ext cx="1500890" cy="1359024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928086F8-B209-4379-BBF5-DD9612F3D759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Xem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Chi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Tiết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4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955742" y="3416339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KẾT LUẬN &amp;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0684" y="5003693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HƯỚNG PHÁT TRIỂN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879990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86898" y="2299705"/>
            <a:ext cx="14272402" cy="2275179"/>
            <a:chOff x="0" y="0"/>
            <a:chExt cx="21157998" cy="3372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57997" cy="3372819"/>
            </a:xfrm>
            <a:custGeom>
              <a:avLst/>
              <a:gdLst/>
              <a:ahLst/>
              <a:cxnLst/>
              <a:rect l="l" t="t" r="r" b="b"/>
              <a:pathLst>
                <a:path w="21157997" h="3372819">
                  <a:moveTo>
                    <a:pt x="35801" y="0"/>
                  </a:moveTo>
                  <a:lnTo>
                    <a:pt x="21122196" y="0"/>
                  </a:lnTo>
                  <a:cubicBezTo>
                    <a:pt x="21131692" y="0"/>
                    <a:pt x="21140796" y="3772"/>
                    <a:pt x="21147511" y="10486"/>
                  </a:cubicBezTo>
                  <a:cubicBezTo>
                    <a:pt x="21154225" y="17200"/>
                    <a:pt x="21157997" y="26306"/>
                    <a:pt x="21157997" y="35801"/>
                  </a:cubicBezTo>
                  <a:lnTo>
                    <a:pt x="21157997" y="3337018"/>
                  </a:lnTo>
                  <a:cubicBezTo>
                    <a:pt x="21157997" y="3356791"/>
                    <a:pt x="21141968" y="3372819"/>
                    <a:pt x="21122196" y="3372819"/>
                  </a:cubicBezTo>
                  <a:lnTo>
                    <a:pt x="35801" y="3372819"/>
                  </a:lnTo>
                  <a:cubicBezTo>
                    <a:pt x="26306" y="3372819"/>
                    <a:pt x="17200" y="3369047"/>
                    <a:pt x="10486" y="3362334"/>
                  </a:cubicBezTo>
                  <a:cubicBezTo>
                    <a:pt x="3772" y="3355620"/>
                    <a:pt x="0" y="3346513"/>
                    <a:pt x="0" y="3337018"/>
                  </a:cubicBezTo>
                  <a:lnTo>
                    <a:pt x="0" y="35801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21157998" cy="35537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 thành website đáp ứng đầy đủ yêu cầu đặt hàng và quản lý cơ bản.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77574" y="5406352"/>
            <a:ext cx="14999672" cy="2275179"/>
            <a:chOff x="0" y="0"/>
            <a:chExt cx="22236133" cy="3372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36133" cy="3372819"/>
            </a:xfrm>
            <a:custGeom>
              <a:avLst/>
              <a:gdLst/>
              <a:ahLst/>
              <a:cxnLst/>
              <a:rect l="l" t="t" r="r" b="b"/>
              <a:pathLst>
                <a:path w="22236133" h="3372819">
                  <a:moveTo>
                    <a:pt x="34065" y="0"/>
                  </a:moveTo>
                  <a:lnTo>
                    <a:pt x="22202068" y="0"/>
                  </a:lnTo>
                  <a:cubicBezTo>
                    <a:pt x="22220881" y="0"/>
                    <a:pt x="22236133" y="15252"/>
                    <a:pt x="22236133" y="34065"/>
                  </a:cubicBezTo>
                  <a:lnTo>
                    <a:pt x="22236133" y="3338754"/>
                  </a:lnTo>
                  <a:cubicBezTo>
                    <a:pt x="22236133" y="3357568"/>
                    <a:pt x="22220881" y="3372819"/>
                    <a:pt x="22202068" y="3372819"/>
                  </a:cubicBezTo>
                  <a:lnTo>
                    <a:pt x="34065" y="3372819"/>
                  </a:lnTo>
                  <a:cubicBezTo>
                    <a:pt x="15252" y="3372819"/>
                    <a:pt x="0" y="3357568"/>
                    <a:pt x="0" y="3338754"/>
                  </a:cubicBezTo>
                  <a:lnTo>
                    <a:pt x="0" y="34065"/>
                  </a:lnTo>
                  <a:cubicBezTo>
                    <a:pt x="0" y="15252"/>
                    <a:pt x="15252" y="0"/>
                    <a:pt x="3406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22236133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98831" lvl="1" indent="-399416" algn="l">
                <a:lnSpc>
                  <a:spcPts val="6290"/>
                </a:lnSpc>
                <a:buFont typeface="Arial"/>
                <a:buChar char="•"/>
              </a:pPr>
              <a:r>
                <a:rPr lang="en-US" sz="3700" spc="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 có thanh toán online</a:t>
              </a:r>
            </a:p>
            <a:p>
              <a:pPr marL="798831" lvl="1" indent="-399416" algn="l">
                <a:lnSpc>
                  <a:spcPts val="6290"/>
                </a:lnSpc>
                <a:buFont typeface="Arial"/>
                <a:buChar char="•"/>
              </a:pPr>
              <a:r>
                <a:rPr lang="en-US" sz="3700" spc="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 có chức năng đăng ký thành viên cho khách hàng.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7574" y="505830"/>
            <a:ext cx="1181962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6.1.  KẾT LUẬN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95525" y="2299705"/>
            <a:ext cx="2682049" cy="2275179"/>
            <a:chOff x="0" y="0"/>
            <a:chExt cx="3975980" cy="3372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75980" cy="3372819"/>
            </a:xfrm>
            <a:custGeom>
              <a:avLst/>
              <a:gdLst/>
              <a:ahLst/>
              <a:cxnLst/>
              <a:rect l="l" t="t" r="r" b="b"/>
              <a:pathLst>
                <a:path w="3975980" h="3372819">
                  <a:moveTo>
                    <a:pt x="190514" y="0"/>
                  </a:moveTo>
                  <a:lnTo>
                    <a:pt x="3785466" y="0"/>
                  </a:lnTo>
                  <a:cubicBezTo>
                    <a:pt x="3890684" y="0"/>
                    <a:pt x="3975980" y="85296"/>
                    <a:pt x="3975980" y="190514"/>
                  </a:cubicBezTo>
                  <a:lnTo>
                    <a:pt x="3975980" y="3182306"/>
                  </a:lnTo>
                  <a:cubicBezTo>
                    <a:pt x="3975980" y="3287523"/>
                    <a:pt x="3890684" y="3372819"/>
                    <a:pt x="3785466" y="3372819"/>
                  </a:cubicBezTo>
                  <a:lnTo>
                    <a:pt x="190514" y="3372819"/>
                  </a:lnTo>
                  <a:cubicBezTo>
                    <a:pt x="139986" y="3372819"/>
                    <a:pt x="91528" y="3352747"/>
                    <a:pt x="55800" y="3317019"/>
                  </a:cubicBezTo>
                  <a:cubicBezTo>
                    <a:pt x="20072" y="3281291"/>
                    <a:pt x="0" y="3232833"/>
                    <a:pt x="0" y="3182306"/>
                  </a:cubicBezTo>
                  <a:lnTo>
                    <a:pt x="0" y="190514"/>
                  </a:lnTo>
                  <a:cubicBezTo>
                    <a:pt x="0" y="85296"/>
                    <a:pt x="85296" y="0"/>
                    <a:pt x="19051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3975980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950"/>
                </a:lnSpc>
              </a:pPr>
              <a:r>
                <a:rPr lang="en-US" sz="3500" b="1" spc="59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 QUẢ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5525" y="5406352"/>
            <a:ext cx="2682049" cy="2188871"/>
            <a:chOff x="0" y="0"/>
            <a:chExt cx="3975980" cy="32448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75980" cy="3244872"/>
            </a:xfrm>
            <a:custGeom>
              <a:avLst/>
              <a:gdLst/>
              <a:ahLst/>
              <a:cxnLst/>
              <a:rect l="l" t="t" r="r" b="b"/>
              <a:pathLst>
                <a:path w="3975980" h="3244872">
                  <a:moveTo>
                    <a:pt x="190514" y="0"/>
                  </a:moveTo>
                  <a:lnTo>
                    <a:pt x="3785466" y="0"/>
                  </a:lnTo>
                  <a:cubicBezTo>
                    <a:pt x="3890684" y="0"/>
                    <a:pt x="3975980" y="85296"/>
                    <a:pt x="3975980" y="190514"/>
                  </a:cubicBezTo>
                  <a:lnTo>
                    <a:pt x="3975980" y="3054359"/>
                  </a:lnTo>
                  <a:cubicBezTo>
                    <a:pt x="3975980" y="3159576"/>
                    <a:pt x="3890684" y="3244872"/>
                    <a:pt x="3785466" y="3244872"/>
                  </a:cubicBezTo>
                  <a:lnTo>
                    <a:pt x="190514" y="3244872"/>
                  </a:lnTo>
                  <a:cubicBezTo>
                    <a:pt x="139986" y="3244872"/>
                    <a:pt x="91528" y="3224800"/>
                    <a:pt x="55800" y="3189072"/>
                  </a:cubicBezTo>
                  <a:cubicBezTo>
                    <a:pt x="20072" y="3153344"/>
                    <a:pt x="0" y="3104886"/>
                    <a:pt x="0" y="3054359"/>
                  </a:cubicBezTo>
                  <a:lnTo>
                    <a:pt x="0" y="190514"/>
                  </a:lnTo>
                  <a:cubicBezTo>
                    <a:pt x="0" y="85296"/>
                    <a:pt x="85296" y="0"/>
                    <a:pt x="19051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3975980" cy="34163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950"/>
                </a:lnSpc>
              </a:pPr>
              <a:r>
                <a:rPr lang="en-US" sz="3400" b="1" spc="59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HẠN CHẾ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10714002" flipH="1" flipV="1">
            <a:off x="-665298" y="8496454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700000">
            <a:off x="13762140" y="-2679909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347363" y="313584"/>
            <a:ext cx="18019653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b="1" u="none" strike="noStrike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 LÝ DO CHỌN ĐỀ TÀI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7547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  <p:sp>
        <p:nvSpPr>
          <p:cNvPr id="4" name="Freeform 4"/>
          <p:cNvSpPr/>
          <p:nvPr/>
        </p:nvSpPr>
        <p:spPr>
          <a:xfrm>
            <a:off x="-601046" y="7027509"/>
            <a:ext cx="3259491" cy="3259491"/>
          </a:xfrm>
          <a:custGeom>
            <a:avLst/>
            <a:gdLst/>
            <a:ahLst/>
            <a:cxnLst/>
            <a:rect l="l" t="t" r="r" b="b"/>
            <a:pathLst>
              <a:path w="3259491" h="3259491">
                <a:moveTo>
                  <a:pt x="0" y="0"/>
                </a:moveTo>
                <a:lnTo>
                  <a:pt x="3259492" y="0"/>
                </a:lnTo>
                <a:lnTo>
                  <a:pt x="3259492" y="3259491"/>
                </a:lnTo>
                <a:lnTo>
                  <a:pt x="0" y="325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422448" y="1710617"/>
            <a:ext cx="15836852" cy="1971256"/>
            <a:chOff x="0" y="0"/>
            <a:chExt cx="23477203" cy="2922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77203" cy="2922271"/>
            </a:xfrm>
            <a:custGeom>
              <a:avLst/>
              <a:gdLst/>
              <a:ahLst/>
              <a:cxnLst/>
              <a:rect l="l" t="t" r="r" b="b"/>
              <a:pathLst>
                <a:path w="23477203" h="2922271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2890007"/>
                  </a:lnTo>
                  <a:cubicBezTo>
                    <a:pt x="23477203" y="2907826"/>
                    <a:pt x="23462757" y="2922271"/>
                    <a:pt x="23444938" y="2922271"/>
                  </a:cubicBezTo>
                  <a:lnTo>
                    <a:pt x="32264" y="2922271"/>
                  </a:lnTo>
                  <a:cubicBezTo>
                    <a:pt x="14445" y="2922271"/>
                    <a:pt x="0" y="2907826"/>
                    <a:pt x="0" y="2890007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23477203" cy="31032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 cầu đặt bánh kem trực tuyến cho các dịp lễ, kỷ niệm ngày càng tăng cao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2448" y="4072398"/>
            <a:ext cx="15836852" cy="2406097"/>
            <a:chOff x="0" y="0"/>
            <a:chExt cx="23477203" cy="3566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77203" cy="3566898"/>
            </a:xfrm>
            <a:custGeom>
              <a:avLst/>
              <a:gdLst/>
              <a:ahLst/>
              <a:cxnLst/>
              <a:rect l="l" t="t" r="r" b="b"/>
              <a:pathLst>
                <a:path w="23477203" h="3566898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3534634"/>
                  </a:lnTo>
                  <a:cubicBezTo>
                    <a:pt x="23477203" y="3552453"/>
                    <a:pt x="23462757" y="3566898"/>
                    <a:pt x="23444938" y="3566898"/>
                  </a:cubicBezTo>
                  <a:lnTo>
                    <a:pt x="32264" y="3566898"/>
                  </a:lnTo>
                  <a:cubicBezTo>
                    <a:pt x="14445" y="3566898"/>
                    <a:pt x="0" y="3552453"/>
                    <a:pt x="0" y="3534634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3477203" cy="374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 cửa hàng vẫn hoạt động theo hình thức truyền thống, thiếu hệ thống quản lý online.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8133" y="6869021"/>
            <a:ext cx="15771167" cy="2013865"/>
            <a:chOff x="0" y="0"/>
            <a:chExt cx="23379829" cy="29854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379829" cy="2985436"/>
            </a:xfrm>
            <a:custGeom>
              <a:avLst/>
              <a:gdLst/>
              <a:ahLst/>
              <a:cxnLst/>
              <a:rect l="l" t="t" r="r" b="b"/>
              <a:pathLst>
                <a:path w="23379829" h="2985436">
                  <a:moveTo>
                    <a:pt x="32399" y="0"/>
                  </a:moveTo>
                  <a:lnTo>
                    <a:pt x="23347431" y="0"/>
                  </a:lnTo>
                  <a:cubicBezTo>
                    <a:pt x="23365323" y="0"/>
                    <a:pt x="23379829" y="14505"/>
                    <a:pt x="23379829" y="32399"/>
                  </a:cubicBezTo>
                  <a:lnTo>
                    <a:pt x="23379829" y="2953037"/>
                  </a:lnTo>
                  <a:cubicBezTo>
                    <a:pt x="23379829" y="2961630"/>
                    <a:pt x="23376415" y="2969871"/>
                    <a:pt x="23370339" y="2975947"/>
                  </a:cubicBezTo>
                  <a:cubicBezTo>
                    <a:pt x="23364264" y="2982023"/>
                    <a:pt x="23356022" y="2985436"/>
                    <a:pt x="23347431" y="2985436"/>
                  </a:cubicBezTo>
                  <a:lnTo>
                    <a:pt x="32399" y="2985436"/>
                  </a:lnTo>
                  <a:cubicBezTo>
                    <a:pt x="23806" y="2985436"/>
                    <a:pt x="15565" y="2982023"/>
                    <a:pt x="9489" y="2975947"/>
                  </a:cubicBezTo>
                  <a:cubicBezTo>
                    <a:pt x="3413" y="2969871"/>
                    <a:pt x="0" y="2961630"/>
                    <a:pt x="0" y="2953037"/>
                  </a:cubicBezTo>
                  <a:lnTo>
                    <a:pt x="0" y="32399"/>
                  </a:lnTo>
                  <a:cubicBezTo>
                    <a:pt x="0" y="14505"/>
                    <a:pt x="14505" y="0"/>
                    <a:pt x="3239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23379829" cy="3166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 dụng kiến thức 2 năm học các học phần Thiết kế web và Cơ sở dữ liệu vào thực tiễn.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15895233" y="0"/>
            <a:ext cx="2728134" cy="2728134"/>
          </a:xfrm>
          <a:custGeom>
            <a:avLst/>
            <a:gdLst/>
            <a:ahLst/>
            <a:cxnLst/>
            <a:rect l="l" t="t" r="r" b="b"/>
            <a:pathLst>
              <a:path w="2728134" h="2728134">
                <a:moveTo>
                  <a:pt x="2728134" y="2728134"/>
                </a:moveTo>
                <a:lnTo>
                  <a:pt x="0" y="2728134"/>
                </a:lnTo>
                <a:lnTo>
                  <a:pt x="0" y="0"/>
                </a:lnTo>
                <a:lnTo>
                  <a:pt x="2728134" y="0"/>
                </a:lnTo>
                <a:lnTo>
                  <a:pt x="2728134" y="27281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265" y="6236392"/>
            <a:ext cx="17688935" cy="1725319"/>
            <a:chOff x="0" y="0"/>
            <a:chExt cx="26222808" cy="2557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22809" cy="2557684"/>
            </a:xfrm>
            <a:custGeom>
              <a:avLst/>
              <a:gdLst/>
              <a:ahLst/>
              <a:cxnLst/>
              <a:rect l="l" t="t" r="r" b="b"/>
              <a:pathLst>
                <a:path w="26222809" h="2557684">
                  <a:moveTo>
                    <a:pt x="28886" y="0"/>
                  </a:moveTo>
                  <a:lnTo>
                    <a:pt x="26193924" y="0"/>
                  </a:lnTo>
                  <a:cubicBezTo>
                    <a:pt x="26201582" y="0"/>
                    <a:pt x="26208930" y="3043"/>
                    <a:pt x="26214347" y="8461"/>
                  </a:cubicBezTo>
                  <a:cubicBezTo>
                    <a:pt x="26219764" y="13878"/>
                    <a:pt x="26222809" y="21225"/>
                    <a:pt x="26222809" y="28886"/>
                  </a:cubicBezTo>
                  <a:lnTo>
                    <a:pt x="26222809" y="2528798"/>
                  </a:lnTo>
                  <a:cubicBezTo>
                    <a:pt x="26222809" y="2544751"/>
                    <a:pt x="26209876" y="2557684"/>
                    <a:pt x="26193924" y="2557684"/>
                  </a:cubicBezTo>
                  <a:lnTo>
                    <a:pt x="28886" y="2557684"/>
                  </a:lnTo>
                  <a:cubicBezTo>
                    <a:pt x="21225" y="2557684"/>
                    <a:pt x="13878" y="2554641"/>
                    <a:pt x="8461" y="2549224"/>
                  </a:cubicBezTo>
                  <a:cubicBezTo>
                    <a:pt x="3043" y="2543806"/>
                    <a:pt x="0" y="2536459"/>
                    <a:pt x="0" y="2528798"/>
                  </a:cubicBezTo>
                  <a:lnTo>
                    <a:pt x="0" y="28886"/>
                  </a:lnTo>
                  <a:cubicBezTo>
                    <a:pt x="0" y="21225"/>
                    <a:pt x="3043" y="13878"/>
                    <a:pt x="8461" y="8461"/>
                  </a:cubicBezTo>
                  <a:cubicBezTo>
                    <a:pt x="13878" y="3043"/>
                    <a:pt x="21225" y="0"/>
                    <a:pt x="288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26222808" cy="27100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spc="5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Tích hợp thanh toán trực tuyến:</a:t>
              </a:r>
              <a:r>
                <a:rPr lang="en-US" sz="3200" spc="5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Kết nối với các cổng thanh toán phổ biến như Momo, ZaloPay để tối ưu quy trình mua hàng.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94994" y="2295573"/>
            <a:ext cx="15073488" cy="3402697"/>
            <a:chOff x="-423201" y="-152399"/>
            <a:chExt cx="22345562" cy="5044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22360" cy="4891899"/>
            </a:xfrm>
            <a:custGeom>
              <a:avLst/>
              <a:gdLst/>
              <a:ahLst/>
              <a:cxnLst/>
              <a:rect l="l" t="t" r="r" b="b"/>
              <a:pathLst>
                <a:path w="21922360" h="4891899">
                  <a:moveTo>
                    <a:pt x="34553" y="0"/>
                  </a:moveTo>
                  <a:lnTo>
                    <a:pt x="21887807" y="0"/>
                  </a:lnTo>
                  <a:cubicBezTo>
                    <a:pt x="21896970" y="0"/>
                    <a:pt x="21905759" y="3640"/>
                    <a:pt x="21912239" y="10120"/>
                  </a:cubicBezTo>
                  <a:cubicBezTo>
                    <a:pt x="21918719" y="16600"/>
                    <a:pt x="21922360" y="25389"/>
                    <a:pt x="21922360" y="34553"/>
                  </a:cubicBezTo>
                  <a:lnTo>
                    <a:pt x="21922360" y="4857346"/>
                  </a:lnTo>
                  <a:cubicBezTo>
                    <a:pt x="21922360" y="4876429"/>
                    <a:pt x="21906889" y="4891899"/>
                    <a:pt x="21887807" y="4891899"/>
                  </a:cubicBezTo>
                  <a:lnTo>
                    <a:pt x="34553" y="4891899"/>
                  </a:lnTo>
                  <a:cubicBezTo>
                    <a:pt x="15470" y="4891899"/>
                    <a:pt x="0" y="4876429"/>
                    <a:pt x="0" y="4857346"/>
                  </a:cubicBezTo>
                  <a:lnTo>
                    <a:pt x="0" y="34553"/>
                  </a:lnTo>
                  <a:cubicBezTo>
                    <a:pt x="0" y="15470"/>
                    <a:pt x="15470" y="0"/>
                    <a:pt x="34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423201" y="-152399"/>
              <a:ext cx="22345562" cy="50442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Hệ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thống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người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dùng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5440"/>
                </a:lnSpc>
              </a:pP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chức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ký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nhập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hang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</a:t>
              </a: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Lưu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trữ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nhân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địa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chỉ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tự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động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Theo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dõi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lịch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sử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tình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trạng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xử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993" y="582613"/>
            <a:ext cx="1210510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6.2.  HƯỚNG PHÁT TRIỂN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265" y="2808080"/>
            <a:ext cx="2747205" cy="2335420"/>
            <a:chOff x="0" y="-123825"/>
            <a:chExt cx="4072570" cy="3462122"/>
          </a:xfrm>
        </p:grpSpPr>
        <p:sp>
          <p:nvSpPr>
            <p:cNvPr id="10" name="Freeform 10"/>
            <p:cNvSpPr/>
            <p:nvPr/>
          </p:nvSpPr>
          <p:spPr>
            <a:xfrm>
              <a:off x="1" y="0"/>
              <a:ext cx="3649367" cy="3338297"/>
            </a:xfrm>
            <a:custGeom>
              <a:avLst/>
              <a:gdLst/>
              <a:ahLst/>
              <a:cxnLst/>
              <a:rect l="l" t="t" r="r" b="b"/>
              <a:pathLst>
                <a:path w="4072570" h="3338297">
                  <a:moveTo>
                    <a:pt x="185995" y="0"/>
                  </a:moveTo>
                  <a:lnTo>
                    <a:pt x="3886575" y="0"/>
                  </a:lnTo>
                  <a:cubicBezTo>
                    <a:pt x="3935904" y="0"/>
                    <a:pt x="3983212" y="19596"/>
                    <a:pt x="4018093" y="54477"/>
                  </a:cubicBezTo>
                  <a:cubicBezTo>
                    <a:pt x="4052974" y="89358"/>
                    <a:pt x="4072570" y="136666"/>
                    <a:pt x="4072570" y="185995"/>
                  </a:cubicBezTo>
                  <a:lnTo>
                    <a:pt x="4072570" y="3152302"/>
                  </a:lnTo>
                  <a:cubicBezTo>
                    <a:pt x="4072570" y="3255025"/>
                    <a:pt x="3989297" y="3338297"/>
                    <a:pt x="3886575" y="3338297"/>
                  </a:cubicBezTo>
                  <a:lnTo>
                    <a:pt x="185995" y="3338297"/>
                  </a:lnTo>
                  <a:cubicBezTo>
                    <a:pt x="136666" y="3338297"/>
                    <a:pt x="89358" y="3318702"/>
                    <a:pt x="54477" y="3283821"/>
                  </a:cubicBezTo>
                  <a:cubicBezTo>
                    <a:pt x="19596" y="3248940"/>
                    <a:pt x="0" y="3201631"/>
                    <a:pt x="0" y="3152302"/>
                  </a:cubicBezTo>
                  <a:lnTo>
                    <a:pt x="0" y="185995"/>
                  </a:lnTo>
                  <a:cubicBezTo>
                    <a:pt x="0" y="83273"/>
                    <a:pt x="83273" y="0"/>
                    <a:pt x="185995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4072570" cy="34621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4759"/>
                </a:lnSpc>
              </a:pPr>
              <a:r>
                <a:rPr lang="en-US" sz="2700" b="1" spc="47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HƯỚNG PHÁTTRIỂN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10714002" flipH="1" flipV="1">
            <a:off x="-819017" y="821784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879990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30</a:t>
            </a:r>
          </a:p>
        </p:txBody>
      </p:sp>
      <p:sp>
        <p:nvSpPr>
          <p:cNvPr id="14" name="Freeform 14"/>
          <p:cNvSpPr/>
          <p:nvPr/>
        </p:nvSpPr>
        <p:spPr>
          <a:xfrm rot="10714002" flipH="1" flipV="1">
            <a:off x="13560233" y="-1110252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3285" y="3275569"/>
            <a:ext cx="11986444" cy="197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5"/>
              </a:lnSpc>
            </a:pPr>
            <a:r>
              <a:rPr lang="en-US" sz="13865" b="1">
                <a:solidFill>
                  <a:srgbClr val="17320B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3503507">
            <a:off x="-2356457" y="6564794"/>
            <a:ext cx="5968439" cy="2484763"/>
            <a:chOff x="0" y="0"/>
            <a:chExt cx="1571935" cy="654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935" cy="654423"/>
            </a:xfrm>
            <a:custGeom>
              <a:avLst/>
              <a:gdLst/>
              <a:ahLst/>
              <a:cxnLst/>
              <a:rect l="l" t="t" r="r" b="b"/>
              <a:pathLst>
                <a:path w="1571935" h="654423">
                  <a:moveTo>
                    <a:pt x="66154" y="0"/>
                  </a:moveTo>
                  <a:lnTo>
                    <a:pt x="1505780" y="0"/>
                  </a:lnTo>
                  <a:cubicBezTo>
                    <a:pt x="1523326" y="0"/>
                    <a:pt x="1540152" y="6970"/>
                    <a:pt x="1552558" y="19376"/>
                  </a:cubicBezTo>
                  <a:cubicBezTo>
                    <a:pt x="1564965" y="31782"/>
                    <a:pt x="1571935" y="48609"/>
                    <a:pt x="1571935" y="66154"/>
                  </a:cubicBezTo>
                  <a:lnTo>
                    <a:pt x="1571935" y="588269"/>
                  </a:lnTo>
                  <a:cubicBezTo>
                    <a:pt x="1571935" y="624805"/>
                    <a:pt x="1542316" y="654423"/>
                    <a:pt x="1505780" y="654423"/>
                  </a:cubicBezTo>
                  <a:lnTo>
                    <a:pt x="66154" y="654423"/>
                  </a:lnTo>
                  <a:cubicBezTo>
                    <a:pt x="29618" y="654423"/>
                    <a:pt x="0" y="624805"/>
                    <a:pt x="0" y="588269"/>
                  </a:cubicBezTo>
                  <a:lnTo>
                    <a:pt x="0" y="66154"/>
                  </a:lnTo>
                  <a:cubicBezTo>
                    <a:pt x="0" y="29618"/>
                    <a:pt x="29618" y="0"/>
                    <a:pt x="6615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571935" cy="98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503507">
            <a:off x="14534855" y="113135"/>
            <a:ext cx="6145518" cy="2741564"/>
            <a:chOff x="0" y="0"/>
            <a:chExt cx="1618573" cy="722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573" cy="722058"/>
            </a:xfrm>
            <a:custGeom>
              <a:avLst/>
              <a:gdLst/>
              <a:ahLst/>
              <a:cxnLst/>
              <a:rect l="l" t="t" r="r" b="b"/>
              <a:pathLst>
                <a:path w="1618573" h="722058">
                  <a:moveTo>
                    <a:pt x="64248" y="0"/>
                  </a:moveTo>
                  <a:lnTo>
                    <a:pt x="1554325" y="0"/>
                  </a:lnTo>
                  <a:cubicBezTo>
                    <a:pt x="1571364" y="0"/>
                    <a:pt x="1587706" y="6769"/>
                    <a:pt x="1599755" y="18818"/>
                  </a:cubicBezTo>
                  <a:cubicBezTo>
                    <a:pt x="1611804" y="30867"/>
                    <a:pt x="1618573" y="47208"/>
                    <a:pt x="1618573" y="64248"/>
                  </a:cubicBezTo>
                  <a:lnTo>
                    <a:pt x="1618573" y="657810"/>
                  </a:lnTo>
                  <a:cubicBezTo>
                    <a:pt x="1618573" y="674850"/>
                    <a:pt x="1611804" y="691191"/>
                    <a:pt x="1599755" y="703240"/>
                  </a:cubicBezTo>
                  <a:cubicBezTo>
                    <a:pt x="1587706" y="715289"/>
                    <a:pt x="1571364" y="722058"/>
                    <a:pt x="1554325" y="722058"/>
                  </a:cubicBezTo>
                  <a:lnTo>
                    <a:pt x="64248" y="722058"/>
                  </a:lnTo>
                  <a:cubicBezTo>
                    <a:pt x="47208" y="722058"/>
                    <a:pt x="30867" y="715289"/>
                    <a:pt x="18818" y="703240"/>
                  </a:cubicBezTo>
                  <a:cubicBezTo>
                    <a:pt x="6769" y="691191"/>
                    <a:pt x="0" y="674850"/>
                    <a:pt x="0" y="657810"/>
                  </a:cubicBezTo>
                  <a:lnTo>
                    <a:pt x="0" y="64248"/>
                  </a:lnTo>
                  <a:cubicBezTo>
                    <a:pt x="0" y="47208"/>
                    <a:pt x="6769" y="30867"/>
                    <a:pt x="18818" y="18818"/>
                  </a:cubicBezTo>
                  <a:cubicBezTo>
                    <a:pt x="30867" y="6769"/>
                    <a:pt x="47208" y="0"/>
                    <a:pt x="64248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618573" cy="10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13497442" y="-9187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14002" flipH="1" flipV="1">
            <a:off x="-404418" y="7721347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 thực hiện: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Họ và Tên: Phạm Thị Như Ý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Lớp: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42282"/>
            <a:ext cx="1818239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3945" y="5594677"/>
            <a:ext cx="990010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ThS. Nguyễn Ngọc Đan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0664" y="1571778"/>
            <a:ext cx="7861069" cy="84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8207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823" y="812767"/>
            <a:ext cx="1699081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MỤC TIÊU NGHIÊN CỨU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87601" y="2383107"/>
            <a:ext cx="14652040" cy="1961038"/>
            <a:chOff x="0" y="0"/>
            <a:chExt cx="21720789" cy="2907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20789" cy="2907123"/>
            </a:xfrm>
            <a:custGeom>
              <a:avLst/>
              <a:gdLst/>
              <a:ahLst/>
              <a:cxnLst/>
              <a:rect l="l" t="t" r="r" b="b"/>
              <a:pathLst>
                <a:path w="21720789" h="2907123">
                  <a:moveTo>
                    <a:pt x="34873" y="0"/>
                  </a:moveTo>
                  <a:lnTo>
                    <a:pt x="21685915" y="0"/>
                  </a:lnTo>
                  <a:cubicBezTo>
                    <a:pt x="21705176" y="0"/>
                    <a:pt x="21720789" y="15613"/>
                    <a:pt x="21720789" y="34873"/>
                  </a:cubicBezTo>
                  <a:lnTo>
                    <a:pt x="21720789" y="2872250"/>
                  </a:lnTo>
                  <a:cubicBezTo>
                    <a:pt x="21720789" y="2881499"/>
                    <a:pt x="21717115" y="2890369"/>
                    <a:pt x="21710576" y="2896909"/>
                  </a:cubicBezTo>
                  <a:cubicBezTo>
                    <a:pt x="21704035" y="2903449"/>
                    <a:pt x="21695164" y="2907123"/>
                    <a:pt x="21685915" y="2907123"/>
                  </a:cubicBezTo>
                  <a:lnTo>
                    <a:pt x="34873" y="2907123"/>
                  </a:lnTo>
                  <a:cubicBezTo>
                    <a:pt x="25624" y="2907123"/>
                    <a:pt x="16754" y="2903449"/>
                    <a:pt x="10214" y="2896909"/>
                  </a:cubicBezTo>
                  <a:cubicBezTo>
                    <a:pt x="3674" y="2890369"/>
                    <a:pt x="0" y="2881499"/>
                    <a:pt x="0" y="2872250"/>
                  </a:cubicBezTo>
                  <a:lnTo>
                    <a:pt x="0" y="34873"/>
                  </a:lnTo>
                  <a:cubicBezTo>
                    <a:pt x="0" y="25624"/>
                    <a:pt x="3674" y="16754"/>
                    <a:pt x="10214" y="10214"/>
                  </a:cubicBezTo>
                  <a:cubicBezTo>
                    <a:pt x="16754" y="3674"/>
                    <a:pt x="25624" y="0"/>
                    <a:pt x="3487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21720789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 hỗ trợ đặt bánh trực tuyến tiện lợi cho khách hàng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80697" y="6650848"/>
            <a:ext cx="3682348" cy="3682348"/>
          </a:xfrm>
          <a:custGeom>
            <a:avLst/>
            <a:gdLst/>
            <a:ahLst/>
            <a:cxnLst/>
            <a:rect l="l" t="t" r="r" b="b"/>
            <a:pathLst>
              <a:path w="3682348" h="3682348">
                <a:moveTo>
                  <a:pt x="0" y="0"/>
                </a:moveTo>
                <a:lnTo>
                  <a:pt x="3682348" y="0"/>
                </a:lnTo>
                <a:lnTo>
                  <a:pt x="3682348" y="3682349"/>
                </a:lnTo>
                <a:lnTo>
                  <a:pt x="0" y="36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5904893" y="-325707"/>
            <a:ext cx="2708813" cy="2708813"/>
          </a:xfrm>
          <a:custGeom>
            <a:avLst/>
            <a:gdLst/>
            <a:ahLst/>
            <a:cxnLst/>
            <a:rect l="l" t="t" r="r" b="b"/>
            <a:pathLst>
              <a:path w="2708813" h="2708813">
                <a:moveTo>
                  <a:pt x="2708814" y="2708814"/>
                </a:moveTo>
                <a:lnTo>
                  <a:pt x="0" y="2708814"/>
                </a:lnTo>
                <a:lnTo>
                  <a:pt x="0" y="0"/>
                </a:lnTo>
                <a:lnTo>
                  <a:pt x="2708814" y="0"/>
                </a:lnTo>
                <a:lnTo>
                  <a:pt x="2708814" y="27088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887601" y="4892885"/>
            <a:ext cx="15934205" cy="1398643"/>
            <a:chOff x="0" y="0"/>
            <a:chExt cx="23621524" cy="20734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21524" cy="2073406"/>
            </a:xfrm>
            <a:custGeom>
              <a:avLst/>
              <a:gdLst/>
              <a:ahLst/>
              <a:cxnLst/>
              <a:rect l="l" t="t" r="r" b="b"/>
              <a:pathLst>
                <a:path w="23621524" h="2073406">
                  <a:moveTo>
                    <a:pt x="32067" y="0"/>
                  </a:moveTo>
                  <a:lnTo>
                    <a:pt x="23589456" y="0"/>
                  </a:lnTo>
                  <a:cubicBezTo>
                    <a:pt x="23607167" y="0"/>
                    <a:pt x="23621524" y="14357"/>
                    <a:pt x="23621524" y="32067"/>
                  </a:cubicBezTo>
                  <a:lnTo>
                    <a:pt x="23621524" y="2041339"/>
                  </a:lnTo>
                  <a:cubicBezTo>
                    <a:pt x="23621524" y="2049844"/>
                    <a:pt x="23618146" y="2058000"/>
                    <a:pt x="23612132" y="2064014"/>
                  </a:cubicBezTo>
                  <a:cubicBezTo>
                    <a:pt x="23606117" y="2070028"/>
                    <a:pt x="23597961" y="2073406"/>
                    <a:pt x="23589456" y="2073406"/>
                  </a:cubicBezTo>
                  <a:lnTo>
                    <a:pt x="32067" y="2073406"/>
                  </a:lnTo>
                  <a:cubicBezTo>
                    <a:pt x="23563" y="2073406"/>
                    <a:pt x="15406" y="2070028"/>
                    <a:pt x="9392" y="2064014"/>
                  </a:cubicBezTo>
                  <a:cubicBezTo>
                    <a:pt x="3379" y="2058000"/>
                    <a:pt x="0" y="2049844"/>
                    <a:pt x="0" y="2041339"/>
                  </a:cubicBezTo>
                  <a:lnTo>
                    <a:pt x="0" y="32067"/>
                  </a:lnTo>
                  <a:cubicBezTo>
                    <a:pt x="0" y="23563"/>
                    <a:pt x="3379" y="15406"/>
                    <a:pt x="9392" y="9392"/>
                  </a:cubicBezTo>
                  <a:cubicBezTo>
                    <a:pt x="15406" y="3379"/>
                    <a:pt x="23563" y="0"/>
                    <a:pt x="320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23621524" cy="22543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Hỗ trợ chủ cửa hàng quản lý sản phẩm và đơn hàng khoa học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87601" y="6878369"/>
            <a:ext cx="13096581" cy="1398172"/>
            <a:chOff x="0" y="0"/>
            <a:chExt cx="19414913" cy="20727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14913" cy="2072707"/>
            </a:xfrm>
            <a:custGeom>
              <a:avLst/>
              <a:gdLst/>
              <a:ahLst/>
              <a:cxnLst/>
              <a:rect l="l" t="t" r="r" b="b"/>
              <a:pathLst>
                <a:path w="19414913" h="2072707">
                  <a:moveTo>
                    <a:pt x="39015" y="0"/>
                  </a:moveTo>
                  <a:lnTo>
                    <a:pt x="19375898" y="0"/>
                  </a:lnTo>
                  <a:cubicBezTo>
                    <a:pt x="19386245" y="0"/>
                    <a:pt x="19396168" y="4111"/>
                    <a:pt x="19403485" y="11427"/>
                  </a:cubicBezTo>
                  <a:cubicBezTo>
                    <a:pt x="19410803" y="18744"/>
                    <a:pt x="19414913" y="28668"/>
                    <a:pt x="19414913" y="39015"/>
                  </a:cubicBezTo>
                  <a:lnTo>
                    <a:pt x="19414913" y="2033692"/>
                  </a:lnTo>
                  <a:cubicBezTo>
                    <a:pt x="19414913" y="2044039"/>
                    <a:pt x="19410803" y="2053963"/>
                    <a:pt x="19403485" y="2061280"/>
                  </a:cubicBezTo>
                  <a:cubicBezTo>
                    <a:pt x="19396168" y="2068597"/>
                    <a:pt x="19386245" y="2072707"/>
                    <a:pt x="19375898" y="2072707"/>
                  </a:cubicBezTo>
                  <a:lnTo>
                    <a:pt x="39015" y="2072707"/>
                  </a:lnTo>
                  <a:cubicBezTo>
                    <a:pt x="17468" y="2072707"/>
                    <a:pt x="0" y="2055239"/>
                    <a:pt x="0" y="2033692"/>
                  </a:cubicBezTo>
                  <a:lnTo>
                    <a:pt x="0" y="39015"/>
                  </a:lnTo>
                  <a:cubicBezTo>
                    <a:pt x="0" y="28668"/>
                    <a:pt x="4111" y="18744"/>
                    <a:pt x="11427" y="11427"/>
                  </a:cubicBezTo>
                  <a:cubicBezTo>
                    <a:pt x="18744" y="4111"/>
                    <a:pt x="28668" y="0"/>
                    <a:pt x="3901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80975"/>
              <a:ext cx="19414913" cy="22536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 dụng HTML5, CSS3, Bootstrap, PHP và MySQL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464" y="3012804"/>
            <a:ext cx="8788351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TỔNG QUAN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2827" y="4762500"/>
            <a:ext cx="12509052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CƠ SỞ LÝ THUYẾT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8884" y="2031778"/>
            <a:ext cx="9140416" cy="7529417"/>
          </a:xfrm>
          <a:custGeom>
            <a:avLst/>
            <a:gdLst/>
            <a:ahLst/>
            <a:cxnLst/>
            <a:rect l="l" t="t" r="r" b="b"/>
            <a:pathLst>
              <a:path w="9140416" h="7529417">
                <a:moveTo>
                  <a:pt x="0" y="0"/>
                </a:moveTo>
                <a:lnTo>
                  <a:pt x="9140416" y="0"/>
                </a:lnTo>
                <a:lnTo>
                  <a:pt x="9140416" y="7529417"/>
                </a:lnTo>
                <a:lnTo>
                  <a:pt x="0" y="7529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6446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97881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3 hệ thống: Cái Lò Nướng, Củi Bakery và Anh Hòa Bakery.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19200" y="4171496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Cái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Lò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Nướng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57300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Lò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Anh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Hòa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982804"/>
            <a:ext cx="9791700" cy="7808896"/>
          </a:xfrm>
          <a:custGeom>
            <a:avLst/>
            <a:gdLst/>
            <a:ahLst/>
            <a:cxnLst/>
            <a:rect l="l" t="t" r="r" b="b"/>
            <a:pathLst>
              <a:path w="9294172" h="7485239">
                <a:moveTo>
                  <a:pt x="0" y="0"/>
                </a:moveTo>
                <a:lnTo>
                  <a:pt x="9294172" y="0"/>
                </a:lnTo>
                <a:lnTo>
                  <a:pt x="9294172" y="7485239"/>
                </a:lnTo>
                <a:lnTo>
                  <a:pt x="0" y="748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201400" y="4299125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Củi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Bakery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02944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1181100"/>
            <a:ext cx="16990818" cy="5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tích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3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Cái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Lò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Nướng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Củi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Anh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Hòa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7222063" y="1991303"/>
            <a:ext cx="10037237" cy="7603207"/>
          </a:xfrm>
          <a:custGeom>
            <a:avLst/>
            <a:gdLst/>
            <a:ahLst/>
            <a:cxnLst/>
            <a:rect l="l" t="t" r="r" b="b"/>
            <a:pathLst>
              <a:path w="10037237" h="7603207">
                <a:moveTo>
                  <a:pt x="0" y="0"/>
                </a:moveTo>
                <a:lnTo>
                  <a:pt x="10037237" y="0"/>
                </a:lnTo>
                <a:lnTo>
                  <a:pt x="10037237" y="7603208"/>
                </a:lnTo>
                <a:lnTo>
                  <a:pt x="0" y="760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2573" y="4368441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chủ của website Anh Hòa Bakery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577784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4050950" y="7100572"/>
            <a:ext cx="8101900" cy="3702724"/>
            <a:chOff x="0" y="0"/>
            <a:chExt cx="2133834" cy="9752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714002" flipH="1" flipV="1">
            <a:off x="30188" y="8316234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0755" y="2363134"/>
            <a:ext cx="15338036" cy="1961038"/>
            <a:chOff x="0" y="0"/>
            <a:chExt cx="22737738" cy="2907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7738" cy="2907123"/>
            </a:xfrm>
            <a:custGeom>
              <a:avLst/>
              <a:gdLst/>
              <a:ahLst/>
              <a:cxnLst/>
              <a:rect l="l" t="t" r="r" b="b"/>
              <a:pathLst>
                <a:path w="22737738" h="2907123">
                  <a:moveTo>
                    <a:pt x="33314" y="0"/>
                  </a:moveTo>
                  <a:lnTo>
                    <a:pt x="22704423" y="0"/>
                  </a:lnTo>
                  <a:cubicBezTo>
                    <a:pt x="22713260" y="0"/>
                    <a:pt x="22721732" y="3510"/>
                    <a:pt x="22727980" y="9757"/>
                  </a:cubicBezTo>
                  <a:cubicBezTo>
                    <a:pt x="22734228" y="16005"/>
                    <a:pt x="22737738" y="24478"/>
                    <a:pt x="22737738" y="33314"/>
                  </a:cubicBezTo>
                  <a:lnTo>
                    <a:pt x="22737738" y="2873810"/>
                  </a:lnTo>
                  <a:cubicBezTo>
                    <a:pt x="22737738" y="2882645"/>
                    <a:pt x="22734228" y="2891118"/>
                    <a:pt x="22727980" y="2897366"/>
                  </a:cubicBezTo>
                  <a:cubicBezTo>
                    <a:pt x="22721732" y="2903613"/>
                    <a:pt x="22713260" y="2907123"/>
                    <a:pt x="22704423" y="2907123"/>
                  </a:cubicBezTo>
                  <a:lnTo>
                    <a:pt x="33314" y="2907123"/>
                  </a:lnTo>
                  <a:cubicBezTo>
                    <a:pt x="24478" y="2907123"/>
                    <a:pt x="16005" y="2903613"/>
                    <a:pt x="9757" y="2897366"/>
                  </a:cubicBezTo>
                  <a:cubicBezTo>
                    <a:pt x="3510" y="2891118"/>
                    <a:pt x="0" y="2882645"/>
                    <a:pt x="0" y="2873810"/>
                  </a:cubicBezTo>
                  <a:lnTo>
                    <a:pt x="0" y="33314"/>
                  </a:lnTo>
                  <a:cubicBezTo>
                    <a:pt x="0" y="24478"/>
                    <a:pt x="3510" y="16005"/>
                    <a:pt x="9757" y="9757"/>
                  </a:cubicBezTo>
                  <a:cubicBezTo>
                    <a:pt x="16005" y="3510"/>
                    <a:pt x="24478" y="0"/>
                    <a:pt x="33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2737738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Thẩm mỹ cao: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Sử dụng hình ảnh thực tế sắc nét, tông màu kem, pastel tạo sự chuyên nghiệp và ngon miệng.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14584521" y="-1225815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4056" y="4533722"/>
            <a:ext cx="15338036" cy="2196951"/>
            <a:chOff x="0" y="0"/>
            <a:chExt cx="22737738" cy="32568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7738" cy="3256852"/>
            </a:xfrm>
            <a:custGeom>
              <a:avLst/>
              <a:gdLst/>
              <a:ahLst/>
              <a:cxnLst/>
              <a:rect l="l" t="t" r="r" b="b"/>
              <a:pathLst>
                <a:path w="22737738" h="3256852">
                  <a:moveTo>
                    <a:pt x="33314" y="0"/>
                  </a:moveTo>
                  <a:lnTo>
                    <a:pt x="22704423" y="0"/>
                  </a:lnTo>
                  <a:cubicBezTo>
                    <a:pt x="22713260" y="0"/>
                    <a:pt x="22721732" y="3510"/>
                    <a:pt x="22727980" y="9757"/>
                  </a:cubicBezTo>
                  <a:cubicBezTo>
                    <a:pt x="22734228" y="16005"/>
                    <a:pt x="22737738" y="24478"/>
                    <a:pt x="22737738" y="33314"/>
                  </a:cubicBezTo>
                  <a:lnTo>
                    <a:pt x="22737738" y="3223538"/>
                  </a:lnTo>
                  <a:cubicBezTo>
                    <a:pt x="22737738" y="3232373"/>
                    <a:pt x="22734228" y="3240847"/>
                    <a:pt x="22727980" y="3247094"/>
                  </a:cubicBezTo>
                  <a:cubicBezTo>
                    <a:pt x="22721732" y="3253342"/>
                    <a:pt x="22713260" y="3256852"/>
                    <a:pt x="22704423" y="3256852"/>
                  </a:cubicBezTo>
                  <a:lnTo>
                    <a:pt x="33314" y="3256852"/>
                  </a:lnTo>
                  <a:cubicBezTo>
                    <a:pt x="24478" y="3256852"/>
                    <a:pt x="16005" y="3253342"/>
                    <a:pt x="9757" y="3247094"/>
                  </a:cubicBezTo>
                  <a:cubicBezTo>
                    <a:pt x="3510" y="3240847"/>
                    <a:pt x="0" y="3232373"/>
                    <a:pt x="0" y="3223538"/>
                  </a:cubicBezTo>
                  <a:lnTo>
                    <a:pt x="0" y="33314"/>
                  </a:lnTo>
                  <a:cubicBezTo>
                    <a:pt x="0" y="24478"/>
                    <a:pt x="3510" y="16005"/>
                    <a:pt x="9757" y="9757"/>
                  </a:cubicBezTo>
                  <a:cubicBezTo>
                    <a:pt x="16005" y="3510"/>
                    <a:pt x="24478" y="0"/>
                    <a:pt x="33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80975"/>
              <a:ext cx="22737738" cy="3437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Phân loại khoa học: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Menu sản phẩm được chia rõ theo mục đích (Bánh sinh nhật, Bánh kỷ niệm, Bánh theo mùa).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74056" y="6940223"/>
            <a:ext cx="15324735" cy="2196951"/>
            <a:chOff x="0" y="0"/>
            <a:chExt cx="22718020" cy="3256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718020" cy="3256852"/>
            </a:xfrm>
            <a:custGeom>
              <a:avLst/>
              <a:gdLst/>
              <a:ahLst/>
              <a:cxnLst/>
              <a:rect l="l" t="t" r="r" b="b"/>
              <a:pathLst>
                <a:path w="22718020" h="3256852">
                  <a:moveTo>
                    <a:pt x="33343" y="0"/>
                  </a:moveTo>
                  <a:lnTo>
                    <a:pt x="22684677" y="0"/>
                  </a:lnTo>
                  <a:cubicBezTo>
                    <a:pt x="22693520" y="0"/>
                    <a:pt x="22702000" y="3513"/>
                    <a:pt x="22708254" y="9766"/>
                  </a:cubicBezTo>
                  <a:cubicBezTo>
                    <a:pt x="22714507" y="16019"/>
                    <a:pt x="22718020" y="24500"/>
                    <a:pt x="22718020" y="33343"/>
                  </a:cubicBezTo>
                  <a:lnTo>
                    <a:pt x="22718020" y="3223509"/>
                  </a:lnTo>
                  <a:cubicBezTo>
                    <a:pt x="22718020" y="3241924"/>
                    <a:pt x="22703092" y="3256852"/>
                    <a:pt x="22684677" y="3256852"/>
                  </a:cubicBezTo>
                  <a:lnTo>
                    <a:pt x="33343" y="3256852"/>
                  </a:lnTo>
                  <a:cubicBezTo>
                    <a:pt x="24500" y="3256852"/>
                    <a:pt x="16019" y="3253339"/>
                    <a:pt x="9766" y="3247086"/>
                  </a:cubicBezTo>
                  <a:cubicBezTo>
                    <a:pt x="3513" y="3240833"/>
                    <a:pt x="0" y="3232352"/>
                    <a:pt x="0" y="3223509"/>
                  </a:cubicBezTo>
                  <a:lnTo>
                    <a:pt x="0" y="33343"/>
                  </a:lnTo>
                  <a:cubicBezTo>
                    <a:pt x="0" y="24500"/>
                    <a:pt x="3513" y="16019"/>
                    <a:pt x="9766" y="9766"/>
                  </a:cubicBezTo>
                  <a:cubicBezTo>
                    <a:pt x="16019" y="3513"/>
                    <a:pt x="24500" y="0"/>
                    <a:pt x="33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80975"/>
              <a:ext cx="22718020" cy="3437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Tính năng tiện ích: 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 tích hợp tìm kiếm và bộ lọc giúp khách hàng chọn nhanh.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54266" y="1003406"/>
            <a:ext cx="2918486" cy="1141822"/>
            <a:chOff x="0" y="0"/>
            <a:chExt cx="4326484" cy="16926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26484" cy="1692684"/>
            </a:xfrm>
            <a:custGeom>
              <a:avLst/>
              <a:gdLst/>
              <a:ahLst/>
              <a:cxnLst/>
              <a:rect l="l" t="t" r="r" b="b"/>
              <a:pathLst>
                <a:path w="4326484" h="1692684">
                  <a:moveTo>
                    <a:pt x="175079" y="0"/>
                  </a:moveTo>
                  <a:lnTo>
                    <a:pt x="4151405" y="0"/>
                  </a:lnTo>
                  <a:cubicBezTo>
                    <a:pt x="4248099" y="0"/>
                    <a:pt x="4326484" y="78386"/>
                    <a:pt x="4326484" y="175079"/>
                  </a:cubicBezTo>
                  <a:lnTo>
                    <a:pt x="4326484" y="1517604"/>
                  </a:lnTo>
                  <a:cubicBezTo>
                    <a:pt x="4326484" y="1564038"/>
                    <a:pt x="4308039" y="1608570"/>
                    <a:pt x="4275205" y="1641404"/>
                  </a:cubicBezTo>
                  <a:cubicBezTo>
                    <a:pt x="4242371" y="1674238"/>
                    <a:pt x="4197839" y="1692684"/>
                    <a:pt x="4151405" y="1692684"/>
                  </a:cubicBezTo>
                  <a:lnTo>
                    <a:pt x="175079" y="1692684"/>
                  </a:lnTo>
                  <a:cubicBezTo>
                    <a:pt x="78386" y="1692684"/>
                    <a:pt x="0" y="1614298"/>
                    <a:pt x="0" y="1517604"/>
                  </a:cubicBezTo>
                  <a:lnTo>
                    <a:pt x="0" y="175079"/>
                  </a:lnTo>
                  <a:cubicBezTo>
                    <a:pt x="0" y="128645"/>
                    <a:pt x="18446" y="84113"/>
                    <a:pt x="51280" y="51280"/>
                  </a:cubicBezTo>
                  <a:cubicBezTo>
                    <a:pt x="84113" y="18446"/>
                    <a:pt x="128645" y="0"/>
                    <a:pt x="175079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80975"/>
              <a:ext cx="4326484" cy="18736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Ưu</a:t>
              </a:r>
              <a:r>
                <a:rPr lang="en-US" sz="3800" b="1" spc="64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Điểm</a:t>
              </a:r>
              <a:endParaRPr lang="en-US" sz="3800" b="1" spc="64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1003</Words>
  <Application>Microsoft Office PowerPoint</Application>
  <PresentationFormat>Custom</PresentationFormat>
  <Paragraphs>181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Arial</vt:lpstr>
      <vt:lpstr>Poppins Bold</vt:lpstr>
      <vt:lpstr>Montserrat Bold</vt:lpstr>
      <vt:lpstr>Poppins</vt:lpstr>
      <vt:lpstr>Noto Serif Display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Bản sao của Chủ đề 6</dc:title>
  <cp:lastModifiedBy>Administrator</cp:lastModifiedBy>
  <cp:revision>20</cp:revision>
  <dcterms:created xsi:type="dcterms:W3CDTF">2006-08-16T00:00:00Z</dcterms:created>
  <dcterms:modified xsi:type="dcterms:W3CDTF">2026-01-11T12:58:01Z</dcterms:modified>
  <dc:identifier>DAG9XboY5lA</dc:identifier>
</cp:coreProperties>
</file>